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3"/>
  </p:notesMasterIdLst>
  <p:handoutMasterIdLst>
    <p:handoutMasterId r:id="rId64"/>
  </p:handoutMasterIdLst>
  <p:sldIdLst>
    <p:sldId id="256" r:id="rId2"/>
    <p:sldId id="275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277" r:id="rId35"/>
    <p:sldId id="278" r:id="rId36"/>
    <p:sldId id="280" r:id="rId37"/>
    <p:sldId id="281" r:id="rId38"/>
    <p:sldId id="282" r:id="rId39"/>
    <p:sldId id="283" r:id="rId40"/>
    <p:sldId id="311" r:id="rId41"/>
    <p:sldId id="303" r:id="rId42"/>
    <p:sldId id="304" r:id="rId43"/>
    <p:sldId id="305" r:id="rId44"/>
    <p:sldId id="306" r:id="rId45"/>
    <p:sldId id="312" r:id="rId46"/>
    <p:sldId id="307" r:id="rId47"/>
    <p:sldId id="308" r:id="rId48"/>
    <p:sldId id="309" r:id="rId49"/>
    <p:sldId id="310" r:id="rId50"/>
    <p:sldId id="313" r:id="rId51"/>
    <p:sldId id="292" r:id="rId52"/>
    <p:sldId id="352" r:id="rId53"/>
    <p:sldId id="295" r:id="rId54"/>
    <p:sldId id="315" r:id="rId55"/>
    <p:sldId id="314" r:id="rId56"/>
    <p:sldId id="316" r:id="rId57"/>
    <p:sldId id="317" r:id="rId58"/>
    <p:sldId id="318" r:id="rId59"/>
    <p:sldId id="319" r:id="rId60"/>
    <p:sldId id="320" r:id="rId61"/>
    <p:sldId id="258" r:id="rId62"/>
  </p:sldIdLst>
  <p:sldSz cx="9144000" cy="6858000" type="screen4x3"/>
  <p:notesSz cx="10018713" cy="688816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78237" autoAdjust="0"/>
  </p:normalViewPr>
  <p:slideViewPr>
    <p:cSldViewPr>
      <p:cViewPr varScale="1">
        <p:scale>
          <a:sx n="110" d="100"/>
          <a:sy n="110" d="100"/>
        </p:scale>
        <p:origin x="139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534" cy="345516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73840" y="0"/>
            <a:ext cx="4342534" cy="345516"/>
          </a:xfrm>
          <a:prstGeom prst="rect">
            <a:avLst/>
          </a:prstGeom>
        </p:spPr>
        <p:txBody>
          <a:bodyPr vert="horz" lIns="92720" tIns="46360" rIns="92720" bIns="46360" rtlCol="0"/>
          <a:lstStyle>
            <a:lvl1pPr algn="r">
              <a:defRPr sz="1200"/>
            </a:lvl1pPr>
          </a:lstStyle>
          <a:p>
            <a:fld id="{12C90FA5-8381-4D54-8F63-5722ACF7BB2A}" type="datetimeFigureOut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42648"/>
            <a:ext cx="4342534" cy="345516"/>
          </a:xfrm>
          <a:prstGeom prst="rect">
            <a:avLst/>
          </a:prstGeom>
        </p:spPr>
        <p:txBody>
          <a:bodyPr vert="horz" lIns="92720" tIns="46360" rIns="92720" bIns="4636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73840" y="6542648"/>
            <a:ext cx="4342534" cy="345516"/>
          </a:xfrm>
          <a:prstGeom prst="rect">
            <a:avLst/>
          </a:prstGeom>
        </p:spPr>
        <p:txBody>
          <a:bodyPr vert="horz" lIns="92720" tIns="46360" rIns="92720" bIns="46360" rtlCol="0" anchor="b"/>
          <a:lstStyle>
            <a:lvl1pPr algn="r">
              <a:defRPr sz="1200"/>
            </a:lvl1pPr>
          </a:lstStyle>
          <a:p>
            <a:fld id="{EFABDD2F-9CAB-444A-97B1-58FC7FE4C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573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41520" cy="34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6" rIns="94110" bIns="470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74852" y="0"/>
            <a:ext cx="4341520" cy="34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6" rIns="94110" bIns="470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84538" y="515938"/>
            <a:ext cx="3449637" cy="2586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03511" y="3271905"/>
            <a:ext cx="8011694" cy="309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6" rIns="94110" bIns="470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42703"/>
            <a:ext cx="4341520" cy="34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6" rIns="94110" bIns="4705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74852" y="6542703"/>
            <a:ext cx="4341520" cy="34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6" rIns="94110" bIns="4705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32A59F5-7DED-4D37-B8F8-076C21D95B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40053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5718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0424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592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065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66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3168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10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780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742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6477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833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0876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700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6097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609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2462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5762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2906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6894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4829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0546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16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you click</a:t>
            </a:r>
            <a:r>
              <a:rPr lang="en-US" altLang="zh-TW" baseline="0" dirty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9445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387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When you click</a:t>
            </a:r>
            <a:r>
              <a:rPr lang="en-US" altLang="zh-TW" baseline="0" dirty="0" smtClean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630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660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7661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949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81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If you are a first time uploading POIs, the</a:t>
            </a:r>
            <a:r>
              <a:rPr lang="en-US" altLang="zh-TW" baseline="0" dirty="0" smtClean="0"/>
              <a:t> app will show a login 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1544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3842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35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770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you click</a:t>
            </a:r>
            <a:r>
              <a:rPr lang="en-US" altLang="zh-TW" baseline="0" dirty="0"/>
              <a:t> “take picture button”, you can enter Camera mode.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351806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6556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8944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0237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3018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441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72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304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792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18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2A59F5-7DED-4D37-B8F8-076C21D95BA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70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hyperlink" Target="http://super.cs.nthu.edu.tw/jerry/" TargetMode="External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gi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png"/><Relationship Id="rId9" Type="http://schemas.openxmlformats.org/officeDocument/2006/relationships/hyperlink" Target="http://super.cs.nthu.edu.tw/jerry/" TargetMode="External"/><Relationship Id="rId14" Type="http://schemas.openxmlformats.org/officeDocument/2006/relationships/image" Target="../media/image7.w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.png"/><Relationship Id="rId9" Type="http://schemas.openxmlformats.org/officeDocument/2006/relationships/hyperlink" Target="http://super.cs.nthu.edu.tw/jerry/" TargetMode="Externa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827088" y="2840038"/>
          <a:ext cx="7542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6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840038"/>
                        <a:ext cx="7542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79388" y="2205038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7" name="PhotoImpact" r:id="rId5" imgW="723554" imgH="888889" progId="">
                  <p:embed/>
                </p:oleObj>
              </mc:Choice>
              <mc:Fallback>
                <p:oleObj name="PhotoImpact" r:id="rId5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205038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hlinkClick r:id="rId7"/>
          </p:cNvPr>
          <p:cNvGraphicFramePr>
            <a:graphicFrameLocks noChangeAspect="1"/>
          </p:cNvGraphicFramePr>
          <p:nvPr/>
        </p:nvGraphicFramePr>
        <p:xfrm>
          <a:off x="8604250" y="2708275"/>
          <a:ext cx="330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18" name="PhotoImpact" r:id="rId8" imgW="355305" imgH="507937" progId="">
                  <p:embed/>
                </p:oleObj>
              </mc:Choice>
              <mc:Fallback>
                <p:oleObj name="PhotoImpact" r:id="rId8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2708275"/>
                        <a:ext cx="330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1196975"/>
            <a:ext cx="7772400" cy="1462088"/>
          </a:xfrm>
          <a:ln algn="ctr"/>
        </p:spPr>
        <p:txBody>
          <a:bodyPr anchor="ctr"/>
          <a:lstStyle>
            <a:lvl1pPr algn="ctr">
              <a:defRPr sz="480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00438"/>
            <a:ext cx="6400800" cy="2138362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+mn-lt"/>
                <a:ea typeface="+mn-ea"/>
              </a:defRPr>
            </a:lvl1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4ADF8-8744-4E30-8EA1-676A6C78A90A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3EDCB-ED33-487F-B7C1-9AF5CC5615B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330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F9881-90DC-4ED1-B3D1-286BB7BB50DE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084E7-749E-4C77-A8F3-309818F36A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596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CD63D-0CEB-4A65-A0B3-1772F86DBD00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02645-73F1-4C1F-A95F-08B0BBCF29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57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94908-07F5-47D9-A0EA-71CDC9D790E5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BC931-EC4A-4F8E-BB8C-1D737E50BC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8420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34188" y="188913"/>
            <a:ext cx="19780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00113" y="188913"/>
            <a:ext cx="5781675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E858E-0FD6-4931-8DED-D69FB784CAF9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2AA9D-52A2-4045-A797-5360651E18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05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2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3" name="PhotoImpact" r:id="rId5" imgW="7466667" imgH="380818" progId="">
                  <p:embed/>
                </p:oleObj>
              </mc:Choice>
              <mc:Fallback>
                <p:oleObj name="PhotoImpact" r:id="rId5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4" name="PhotoImpact" r:id="rId7" imgW="723554" imgH="888889" progId="">
                  <p:embed/>
                </p:oleObj>
              </mc:Choice>
              <mc:Fallback>
                <p:oleObj name="PhotoImpact" r:id="rId7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rId9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85" name="PhotoImpact" r:id="rId10" imgW="355305" imgH="507937" progId="">
                  <p:embed/>
                </p:oleObj>
              </mc:Choice>
              <mc:Fallback>
                <p:oleObj name="PhotoImpact" r:id="rId10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10"/>
          <p:cNvGrpSpPr>
            <a:grpSpLocks/>
          </p:cNvGrpSpPr>
          <p:nvPr/>
        </p:nvGrpSpPr>
        <p:grpSpPr bwMode="auto">
          <a:xfrm>
            <a:off x="6924675" y="127000"/>
            <a:ext cx="2147888" cy="1944688"/>
            <a:chOff x="4067175" y="1484313"/>
            <a:chExt cx="4588672" cy="3746777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75" y="1484313"/>
              <a:ext cx="113347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0" y="1484313"/>
              <a:ext cx="1624013" cy="162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149058" y="3068664"/>
              <a:ext cx="1943316" cy="1009336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7194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defRPr/>
              </a:pPr>
              <a:endParaRPr lang="zh-TW" altLang="en-US" sz="3200" smtClean="0">
                <a:ea typeface="標楷體" pitchFamily="65" charset="-120"/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 rot="-8195824">
              <a:off x="4833649" y="2710810"/>
              <a:ext cx="773257" cy="287508"/>
            </a:xfrm>
            <a:prstGeom prst="rightArrow">
              <a:avLst>
                <a:gd name="adj1" fmla="val 50000"/>
                <a:gd name="adj2" fmla="val 672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 rot="-2930978">
              <a:off x="6837908" y="2960139"/>
              <a:ext cx="434320" cy="217055"/>
            </a:xfrm>
            <a:prstGeom prst="rightArrow">
              <a:avLst>
                <a:gd name="adj1" fmla="val 50000"/>
                <a:gd name="adj2" fmla="val 4963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 rot="2642362">
              <a:off x="6658265" y="4148348"/>
              <a:ext cx="773257" cy="287508"/>
            </a:xfrm>
            <a:prstGeom prst="rightArrow">
              <a:avLst>
                <a:gd name="adj1" fmla="val 50000"/>
                <a:gd name="adj2" fmla="val 6726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pic>
          <p:nvPicPr>
            <p:cNvPr id="15" name="Picture 17" descr="C:\Users\yotrew\AppData\Local\Microsoft\Windows\Temporary Internet Files\Content.IE5\1OL7UAXU\MCj04463120000[1].wm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834" y="4214818"/>
              <a:ext cx="1012013" cy="1016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1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7DDE-5D82-4A6B-98FC-94E60BA110C4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1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6F39DE7-EAB0-4EB7-93B3-495B24BC6B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51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6" name="PhotoImpact" r:id="rId3" imgW="7542857" imgH="444288" progId="">
                  <p:embed/>
                </p:oleObj>
              </mc:Choice>
              <mc:Fallback>
                <p:oleObj name="PhotoImpact" r:id="rId3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7" name="PhotoImpact" r:id="rId5" imgW="7466667" imgH="380818" progId="">
                  <p:embed/>
                </p:oleObj>
              </mc:Choice>
              <mc:Fallback>
                <p:oleObj name="PhotoImpact" r:id="rId5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8" name="PhotoImpact" r:id="rId7" imgW="723554" imgH="888889" progId="">
                  <p:embed/>
                </p:oleObj>
              </mc:Choice>
              <mc:Fallback>
                <p:oleObj name="PhotoImpact" r:id="rId7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hlinkClick r:id="rId9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09" name="PhotoImpact" r:id="rId10" imgW="355305" imgH="507937" progId="">
                  <p:embed/>
                </p:oleObj>
              </mc:Choice>
              <mc:Fallback>
                <p:oleObj name="PhotoImpact" r:id="rId10" imgW="355305" imgH="5079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0"/>
            <a:ext cx="151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7DAC9-979D-4E50-A284-FA3DCEA69928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6A97658-8F4D-4E7F-85A9-7034F913011B}" type="slidenum">
              <a:rPr lang="en-US" altLang="zh-TW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50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5888"/>
            <a:ext cx="1296987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755650" y="1184275"/>
          <a:ext cx="68405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8" name="PhotoImpact" r:id="rId4" imgW="7542857" imgH="444288" progId="">
                  <p:embed/>
                </p:oleObj>
              </mc:Choice>
              <mc:Fallback>
                <p:oleObj name="PhotoImpact" r:id="rId4" imgW="7542857" imgH="44428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68405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9" name="PhotoImpact" r:id="rId6" imgW="7466667" imgH="380818" progId="">
                  <p:embed/>
                </p:oleObj>
              </mc:Choice>
              <mc:Fallback>
                <p:oleObj name="PhotoImpact" r:id="rId6" imgW="7466667" imgH="38081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0" name="PhotoImpact" r:id="rId8" imgW="723554" imgH="888889" progId="">
                  <p:embed/>
                </p:oleObj>
              </mc:Choice>
              <mc:Fallback>
                <p:oleObj name="PhotoImpact" r:id="rId8" imgW="723554" imgH="88888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72DA7-972A-4179-BDD8-2C7DDE90F2BF}" type="datetime1">
              <a:rPr lang="zh-TW" altLang="en-US" smtClean="0"/>
              <a:t>2018/3/2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90360F-67AC-49C4-83EF-6EF4F8B4F3C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79817-3DE6-47E4-822B-C823FF2A9FC8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40557-8D3A-46A6-A10C-3B4908A2530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384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00113" y="1557338"/>
            <a:ext cx="387985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32363" y="1557338"/>
            <a:ext cx="3879850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EF09D-467F-4F05-988E-2FA8B768881B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031F1-B04E-499A-8188-BC436F7327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439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CB1C6-42FD-418E-B61F-DD82AADE9CE2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92E8F-6B8D-4EF7-A2DE-B75530935AB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05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940B8-603E-4811-B941-64ADDE8BCC05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4BDF1-1701-45D4-819A-61829C7F4E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375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8220F-4908-45A8-B613-62182B3797BB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E1E8E-5F9D-4266-9629-0D4626B75F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48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20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23" Type="http://schemas.openxmlformats.org/officeDocument/2006/relationships/oleObject" Target="../embeddings/oleObject4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hyperlink" Target="http://super.cs.nthu.edu.tw/jerry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55650" y="1184275"/>
          <a:ext cx="7542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" name="PhotoImpact" r:id="rId16" imgW="7542857" imgH="444288" progId="">
                  <p:embed/>
                </p:oleObj>
              </mc:Choice>
              <mc:Fallback>
                <p:oleObj name="PhotoImpact" r:id="rId16" imgW="7542857" imgH="444288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84275"/>
                        <a:ext cx="7542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7900987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557338"/>
            <a:ext cx="79121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0" y="6597650"/>
          <a:ext cx="914400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PhotoImpact" r:id="rId18" imgW="7466667" imgH="380818" progId="">
                  <p:embed/>
                </p:oleObj>
              </mc:Choice>
              <mc:Fallback>
                <p:oleObj name="PhotoImpact" r:id="rId18" imgW="7466667" imgH="380818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97650"/>
                        <a:ext cx="914400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075" y="6381750"/>
            <a:ext cx="1905000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E977C742-704F-4036-BAB3-25CAD21FDC85}" type="datetime1">
              <a:rPr lang="zh-TW" altLang="en-US" smtClean="0"/>
              <a:t>2018/3/2</a:t>
            </a:fld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4438" y="6381750"/>
            <a:ext cx="4967287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81750"/>
            <a:ext cx="1135062" cy="247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標楷體" panose="03000509000000000000" pitchFamily="65" charset="-120"/>
              </a:defRPr>
            </a:lvl1pPr>
          </a:lstStyle>
          <a:p>
            <a:pPr>
              <a:defRPr/>
            </a:pPr>
            <a:fld id="{A58D97CB-BACF-4399-A618-539CC024A5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107950" y="549275"/>
          <a:ext cx="723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" name="PhotoImpact" r:id="rId20" imgW="723554" imgH="888889" progId="">
                  <p:embed/>
                </p:oleObj>
              </mc:Choice>
              <mc:Fallback>
                <p:oleObj name="PhotoImpact" r:id="rId20" imgW="723554" imgH="888889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49275"/>
                        <a:ext cx="723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" name="Object 10">
            <a:hlinkClick r:id="rId22"/>
          </p:cNvPr>
          <p:cNvGraphicFramePr>
            <a:graphicFrameLocks noChangeAspect="1"/>
          </p:cNvGraphicFramePr>
          <p:nvPr/>
        </p:nvGraphicFramePr>
        <p:xfrm>
          <a:off x="8807450" y="1196975"/>
          <a:ext cx="228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" name="PhotoImpact" r:id="rId23" imgW="355305" imgH="507937" progId="">
                  <p:embed/>
                </p:oleObj>
              </mc:Choice>
              <mc:Fallback>
                <p:oleObj name="PhotoImpact" r:id="rId23" imgW="355305" imgH="507937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7450" y="1196975"/>
                        <a:ext cx="228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n-lt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Ø"/>
        <a:defRPr kumimoji="1" sz="2800">
          <a:solidFill>
            <a:schemeClr val="hlink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SzPct val="50000"/>
        <a:buFont typeface="Wingdings" panose="05000000000000000000" pitchFamily="2" charset="2"/>
        <a:buChar char="p"/>
        <a:defRPr kumimoji="1" sz="2400">
          <a:solidFill>
            <a:srgbClr val="0066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SzPct val="55000"/>
        <a:buFont typeface="Wingdings" panose="05000000000000000000" pitchFamily="2" charset="2"/>
        <a:buChar char="u"/>
        <a:defRPr kumimoji="1" sz="2000">
          <a:solidFill>
            <a:srgbClr val="990099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eh.csie.ncku.edu.tw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ctrTitle"/>
          </p:nvPr>
        </p:nvSpPr>
        <p:spPr>
          <a:xfrm>
            <a:off x="1763688" y="4005064"/>
            <a:ext cx="6985000" cy="146208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DEH Make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II</a:t>
            </a:r>
            <a:endParaRPr lang="zh-TW" alt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製作聲音景點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啟動</a:t>
            </a:r>
            <a:r>
              <a:rPr lang="en-US" altLang="zh-TW" sz="2400" dirty="0"/>
              <a:t>DEH Make II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點選上方功能表「加號圖示」</a:t>
            </a:r>
            <a:r>
              <a:rPr lang="zh-TW" altLang="en-US" sz="2400" dirty="0" smtClean="0"/>
              <a:t>進入</a:t>
            </a:r>
            <a:r>
              <a:rPr lang="zh-TW" altLang="en-US" sz="2400" b="1" dirty="0" smtClean="0"/>
              <a:t>聲</a:t>
            </a:r>
            <a:r>
              <a:rPr lang="zh-TW" altLang="en-US" sz="2400" b="1" dirty="0"/>
              <a:t>音</a:t>
            </a:r>
            <a:r>
              <a:rPr lang="zh-TW" altLang="en-US" sz="2400" dirty="0" smtClean="0"/>
              <a:t>景</a:t>
            </a:r>
            <a:r>
              <a:rPr lang="zh-TW" altLang="en-US" sz="2400" dirty="0"/>
              <a:t>點製作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填入景點介紹資訊</a:t>
            </a:r>
            <a:endParaRPr lang="en-US" altLang="zh-TW" sz="24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601399" y="6229994"/>
            <a:ext cx="4967287" cy="24765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12" name="向右箭號 11"/>
          <p:cNvSpPr/>
          <p:nvPr/>
        </p:nvSpPr>
        <p:spPr>
          <a:xfrm>
            <a:off x="2741302" y="4357364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5758836" y="435736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7" y="3134485"/>
            <a:ext cx="1905525" cy="3387600"/>
          </a:xfrm>
          <a:prstGeom prst="rect">
            <a:avLst/>
          </a:prstGeom>
        </p:spPr>
      </p:pic>
      <p:sp>
        <p:nvSpPr>
          <p:cNvPr id="26" name="橢圓 25"/>
          <p:cNvSpPr/>
          <p:nvPr/>
        </p:nvSpPr>
        <p:spPr>
          <a:xfrm>
            <a:off x="1547665" y="3212976"/>
            <a:ext cx="343942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27" y="3134485"/>
            <a:ext cx="1905525" cy="3387600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4351219" y="3728801"/>
            <a:ext cx="1012869" cy="329731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98" y="3090044"/>
            <a:ext cx="1905525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製作聲音景點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3568" y="1325091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名稱欄位必填</a:t>
            </a:r>
            <a:r>
              <a:rPr lang="zh-TW" altLang="en-US" sz="2400" dirty="0" smtClean="0"/>
              <a:t>及完成</a:t>
            </a:r>
            <a:r>
              <a:rPr lang="zh-TW" altLang="en-US" sz="2400" dirty="0"/>
              <a:t>錄音</a:t>
            </a:r>
            <a:r>
              <a:rPr lang="zh-TW" altLang="en-US" sz="2400" dirty="0" smtClean="0"/>
              <a:t>才能</a:t>
            </a:r>
            <a:r>
              <a:rPr lang="zh-TW" altLang="en-US" sz="2400" dirty="0"/>
              <a:t>暫存景點，但所有欄位都必須填才能</a:t>
            </a:r>
            <a:r>
              <a:rPr lang="zh-TW" altLang="en-US" sz="2400" dirty="0">
                <a:solidFill>
                  <a:srgbClr val="FF0000"/>
                </a:solidFill>
              </a:rPr>
              <a:t>上傳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經緯度可</a:t>
            </a:r>
            <a:r>
              <a:rPr lang="zh-TW" altLang="en-US" sz="2400" dirty="0" smtClean="0"/>
              <a:t>由錄完音程式</a:t>
            </a:r>
            <a:r>
              <a:rPr lang="zh-TW" altLang="en-US" sz="2400" dirty="0"/>
              <a:t>自動取得或自行手動填入</a:t>
            </a:r>
            <a:endParaRPr lang="en-US" altLang="zh-TW" sz="24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601399" y="6229994"/>
            <a:ext cx="4967287" cy="24765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14" name="向右箭號 13"/>
          <p:cNvSpPr/>
          <p:nvPr/>
        </p:nvSpPr>
        <p:spPr>
          <a:xfrm>
            <a:off x="2833807" y="4534541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4" y="2865489"/>
            <a:ext cx="2014875" cy="3582000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1115616" y="3271039"/>
            <a:ext cx="432048" cy="229969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07" y="2865489"/>
            <a:ext cx="2014875" cy="3582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12" y="2865488"/>
            <a:ext cx="2014875" cy="3582000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5805150" y="4534541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>
            <a:off x="995769" y="3761866"/>
            <a:ext cx="1388134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53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製作聲音景點</a:t>
            </a:r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錄音只</a:t>
            </a:r>
            <a:r>
              <a:rPr lang="zh-TW" altLang="en-US" sz="2400" dirty="0"/>
              <a:t>能錄音一個，若不滿意按錄音重錄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可以</a:t>
            </a:r>
            <a:r>
              <a:rPr lang="zh-TW" altLang="en-US" sz="2400" dirty="0" smtClean="0"/>
              <a:t>按</a:t>
            </a:r>
            <a:r>
              <a:rPr lang="zh-TW" altLang="en-US" sz="2400" dirty="0"/>
              <a:t>「</a:t>
            </a:r>
            <a:r>
              <a:rPr lang="zh-TW" altLang="en-US" sz="2400" dirty="0" smtClean="0"/>
              <a:t>試聽」，可以聽錄製內容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30038"/>
            <a:ext cx="2014875" cy="358200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2751337" y="3140968"/>
            <a:ext cx="432048" cy="229969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2" y="2726657"/>
            <a:ext cx="2014875" cy="3582000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4085647" y="4395710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製作聲音景點</a:t>
            </a:r>
            <a:r>
              <a:rPr lang="en-US" altLang="zh-TW" dirty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針對景點說明可以使用「錄製導覽解說」功能來錄製景點解說，錄完可以選擇重錄或著刪除</a:t>
            </a:r>
            <a:endParaRPr lang="en-US" altLang="zh-TW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13" name="向右箭號 12"/>
          <p:cNvSpPr/>
          <p:nvPr/>
        </p:nvSpPr>
        <p:spPr>
          <a:xfrm>
            <a:off x="5738889" y="4506412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773950" y="4506412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2" y="2737231"/>
            <a:ext cx="2014875" cy="3582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58" y="2737231"/>
            <a:ext cx="2014875" cy="3582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44" y="2737231"/>
            <a:ext cx="2014875" cy="3582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83541" r="30548" b="10599"/>
          <a:stretch/>
        </p:blipFill>
        <p:spPr>
          <a:xfrm>
            <a:off x="6976136" y="5589240"/>
            <a:ext cx="792089" cy="216024"/>
          </a:xfrm>
          <a:prstGeom prst="rect">
            <a:avLst/>
          </a:prstGeom>
        </p:spPr>
      </p:pic>
      <p:sp>
        <p:nvSpPr>
          <p:cNvPr id="24" name="橢圓 23"/>
          <p:cNvSpPr/>
          <p:nvPr/>
        </p:nvSpPr>
        <p:spPr>
          <a:xfrm>
            <a:off x="1475656" y="3429001"/>
            <a:ext cx="936104" cy="216024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7212854" y="3408040"/>
            <a:ext cx="1103561" cy="525015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5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17" y="2528725"/>
            <a:ext cx="212625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</a:t>
            </a:r>
            <a:r>
              <a:rPr lang="zh-TW" altLang="en-US" dirty="0"/>
              <a:t>點</a:t>
            </a:r>
            <a:r>
              <a:rPr lang="en-US" altLang="zh-TW" dirty="0" smtClean="0"/>
              <a:t>(5)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900113" y="1557338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所有欄位都填完之後，可以按下最下方的「暫存」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   按鈕，將此景點儲存起來</a:t>
            </a:r>
            <a:endParaRPr lang="en-US" altLang="zh-TW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5303168" y="4077072"/>
            <a:ext cx="21151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42924"/>
            <a:ext cx="2126250" cy="378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466773" y="5373216"/>
            <a:ext cx="432048" cy="3600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4209044" y="4310976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9" y="3134485"/>
            <a:ext cx="1905525" cy="33876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65" y="3140232"/>
            <a:ext cx="1905525" cy="3387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製作影片景點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啟動</a:t>
            </a:r>
            <a:r>
              <a:rPr lang="en-US" altLang="zh-TW" sz="2400" dirty="0"/>
              <a:t>DEH Make II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點選上方功能表「加號圖示」</a:t>
            </a:r>
            <a:r>
              <a:rPr lang="zh-TW" altLang="en-US" sz="2400" dirty="0" smtClean="0"/>
              <a:t>進入</a:t>
            </a:r>
            <a:r>
              <a:rPr lang="zh-TW" altLang="en-US" sz="2400" b="1" dirty="0" smtClean="0"/>
              <a:t>影</a:t>
            </a:r>
            <a:r>
              <a:rPr lang="zh-TW" altLang="en-US" sz="2400" b="1" dirty="0"/>
              <a:t>片</a:t>
            </a:r>
            <a:r>
              <a:rPr lang="zh-TW" altLang="en-US" sz="2400" dirty="0" smtClean="0"/>
              <a:t>景</a:t>
            </a:r>
            <a:r>
              <a:rPr lang="zh-TW" altLang="en-US" sz="2400" dirty="0"/>
              <a:t>點製作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填入景點介紹資訊</a:t>
            </a:r>
            <a:endParaRPr lang="en-US" altLang="zh-TW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13" name="向右箭號 12"/>
          <p:cNvSpPr/>
          <p:nvPr/>
        </p:nvSpPr>
        <p:spPr>
          <a:xfrm>
            <a:off x="5628317" y="435736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2687953" y="435736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547665" y="3212976"/>
            <a:ext cx="343942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344171" y="3993980"/>
            <a:ext cx="1012869" cy="329731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35" y="3134485"/>
            <a:ext cx="1905525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製作影片景點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858" y="1413917"/>
            <a:ext cx="833559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名稱欄位必填及完成</a:t>
            </a:r>
            <a:r>
              <a:rPr lang="zh-TW" altLang="en-US" sz="2400" dirty="0" smtClean="0"/>
              <a:t>錄影才能</a:t>
            </a:r>
            <a:r>
              <a:rPr lang="zh-TW" altLang="en-US" sz="2400" dirty="0"/>
              <a:t>暫存景點，但所有欄位都必須填才能</a:t>
            </a:r>
            <a:r>
              <a:rPr lang="zh-TW" altLang="en-US" sz="2400" dirty="0">
                <a:solidFill>
                  <a:srgbClr val="FF0000"/>
                </a:solidFill>
              </a:rPr>
              <a:t>上傳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經緯度可</a:t>
            </a:r>
            <a:r>
              <a:rPr lang="zh-TW" altLang="en-US" sz="2400" dirty="0" smtClean="0"/>
              <a:t>由錄完影程式</a:t>
            </a:r>
            <a:r>
              <a:rPr lang="zh-TW" altLang="en-US" sz="2400" dirty="0"/>
              <a:t>自動取得或自行手動</a:t>
            </a:r>
            <a:r>
              <a:rPr lang="zh-TW" altLang="en-US" sz="2400" dirty="0" smtClean="0"/>
              <a:t>填入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錄影</a:t>
            </a:r>
            <a:r>
              <a:rPr lang="zh-TW" altLang="en-US" sz="2400" dirty="0" smtClean="0"/>
              <a:t>只</a:t>
            </a:r>
            <a:r>
              <a:rPr lang="zh-TW" altLang="en-US" sz="2400" dirty="0"/>
              <a:t>能錄一個，若不滿意按錄影重</a:t>
            </a:r>
            <a:r>
              <a:rPr lang="zh-TW" altLang="en-US" sz="2400" dirty="0" smtClean="0"/>
              <a:t>錄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14" name="向右箭號 13"/>
          <p:cNvSpPr/>
          <p:nvPr/>
        </p:nvSpPr>
        <p:spPr>
          <a:xfrm>
            <a:off x="2423248" y="4891282"/>
            <a:ext cx="525788" cy="29102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45" y="4896356"/>
            <a:ext cx="3232558" cy="181831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40" y="3088248"/>
            <a:ext cx="3232563" cy="1818317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6331897" y="4939087"/>
            <a:ext cx="525788" cy="29102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" y="3341942"/>
            <a:ext cx="1905525" cy="3387600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900113" y="3717032"/>
            <a:ext cx="359519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/>
          <p:nvPr/>
        </p:nvCxnSpPr>
        <p:spPr>
          <a:xfrm>
            <a:off x="814025" y="4118578"/>
            <a:ext cx="1388134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99" y="3241800"/>
            <a:ext cx="1905525" cy="3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900987" cy="982662"/>
          </a:xfrm>
        </p:spPr>
        <p:txBody>
          <a:bodyPr/>
          <a:lstStyle/>
          <a:p>
            <a:r>
              <a:rPr lang="zh-TW" altLang="en-US" dirty="0"/>
              <a:t>製作影片景點</a:t>
            </a:r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可以</a:t>
            </a:r>
            <a:r>
              <a:rPr lang="zh-TW" altLang="en-US" sz="2400" dirty="0" smtClean="0"/>
              <a:t>按</a:t>
            </a:r>
            <a:r>
              <a:rPr lang="zh-TW" altLang="en-US" sz="2400" dirty="0"/>
              <a:t>「</a:t>
            </a:r>
            <a:r>
              <a:rPr lang="zh-TW" altLang="en-US" sz="2400" dirty="0" smtClean="0"/>
              <a:t>觀看影片</a:t>
            </a:r>
            <a:r>
              <a:rPr lang="zh-TW" altLang="en-US" sz="2400" dirty="0"/>
              <a:t>」</a:t>
            </a:r>
            <a:r>
              <a:rPr lang="zh-TW" altLang="en-US" sz="2400" dirty="0" smtClean="0"/>
              <a:t>，</a:t>
            </a:r>
            <a:r>
              <a:rPr lang="zh-TW" altLang="en-US" sz="2400" dirty="0"/>
              <a:t>查看錄製結果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0888"/>
            <a:ext cx="2126250" cy="37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52" y="2420888"/>
            <a:ext cx="2144475" cy="381240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3801506" y="4200388"/>
            <a:ext cx="525788" cy="253399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195736" y="2852936"/>
            <a:ext cx="504056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5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製作影片景點</a:t>
            </a:r>
            <a:r>
              <a:rPr lang="en-US" altLang="zh-TW" dirty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針對景點說明可以使用「錄製導覽解說」功能來錄製景點解說，錄完可以選擇重錄或著刪除</a:t>
            </a:r>
            <a:endParaRPr lang="en-US" altLang="zh-TW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13" name="向右箭號 12"/>
          <p:cNvSpPr/>
          <p:nvPr/>
        </p:nvSpPr>
        <p:spPr>
          <a:xfrm>
            <a:off x="5898051" y="4466074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903449" y="4485412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6" y="2595412"/>
            <a:ext cx="2126250" cy="37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609188"/>
            <a:ext cx="2126250" cy="378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70" y="2609188"/>
            <a:ext cx="2126250" cy="37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83541" r="30548" b="10599"/>
          <a:stretch/>
        </p:blipFill>
        <p:spPr>
          <a:xfrm>
            <a:off x="7164288" y="5639801"/>
            <a:ext cx="792089" cy="216024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1475656" y="3284984"/>
            <a:ext cx="864096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452320" y="3284984"/>
            <a:ext cx="1080119" cy="648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42" y="2542923"/>
            <a:ext cx="2126250" cy="378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42923"/>
            <a:ext cx="2126250" cy="37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</a:t>
            </a:r>
            <a:r>
              <a:rPr lang="zh-TW" altLang="en-US" dirty="0"/>
              <a:t>點</a:t>
            </a:r>
            <a:r>
              <a:rPr lang="en-US" altLang="zh-TW" dirty="0" smtClean="0"/>
              <a:t>(5)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900113" y="1557338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所有欄位都填完之後，可以按下最下方的「暫存」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   按鈕，將此景點儲存起來</a:t>
            </a:r>
            <a:endParaRPr lang="en-US" altLang="zh-TW" sz="24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5235864" y="4427852"/>
            <a:ext cx="21151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2466773" y="5373216"/>
            <a:ext cx="432048" cy="3600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4209044" y="4310976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2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ctrTitle"/>
          </p:nvPr>
        </p:nvSpPr>
        <p:spPr>
          <a:xfrm>
            <a:off x="1763688" y="4005064"/>
            <a:ext cx="6985000" cy="146208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Android</a:t>
            </a:r>
            <a:r>
              <a:rPr lang="zh-TW" altLang="en-US" dirty="0" smtClean="0">
                <a:solidFill>
                  <a:schemeClr val="tx1"/>
                </a:solidFill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40987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修改相片</a:t>
            </a:r>
            <a:r>
              <a:rPr lang="en-US" altLang="zh-TW" dirty="0"/>
              <a:t>/</a:t>
            </a:r>
            <a:r>
              <a:rPr lang="zh-TW" altLang="en-US" dirty="0"/>
              <a:t>聲音</a:t>
            </a:r>
            <a:r>
              <a:rPr lang="en-US" altLang="zh-TW" dirty="0"/>
              <a:t>/</a:t>
            </a:r>
            <a:r>
              <a:rPr lang="zh-TW" altLang="en-US" dirty="0"/>
              <a:t>影片景點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回到</a:t>
            </a:r>
            <a:r>
              <a:rPr lang="en-US" altLang="zh-TW" sz="2400" dirty="0"/>
              <a:t>DEH Make II</a:t>
            </a:r>
            <a:r>
              <a:rPr lang="zh-TW" altLang="en-US" sz="2400" dirty="0"/>
              <a:t>主</a:t>
            </a:r>
            <a:r>
              <a:rPr lang="zh-TW" altLang="en-US" sz="2400" dirty="0" smtClean="0"/>
              <a:t>畫面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按需要修改的景點即可進入修改頁面</a:t>
            </a:r>
            <a:r>
              <a:rPr lang="en-US" altLang="zh-TW" sz="2400" dirty="0"/>
              <a:t>(</a:t>
            </a:r>
            <a:r>
              <a:rPr lang="zh-TW" altLang="en-US" sz="2400" dirty="0"/>
              <a:t>相片景點、聲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 </a:t>
            </a:r>
            <a:r>
              <a:rPr lang="zh-TW" altLang="en-US" sz="2400" dirty="0" smtClean="0"/>
              <a:t>音</a:t>
            </a:r>
            <a:r>
              <a:rPr lang="zh-TW" altLang="en-US" sz="2400" dirty="0"/>
              <a:t>景點、影片景點都一樣，下圖示聲音景點範例</a:t>
            </a:r>
            <a:r>
              <a:rPr lang="en-US" altLang="zh-TW" sz="2400" dirty="0"/>
              <a:t>)</a:t>
            </a:r>
            <a:endParaRPr lang="zh-TW" altLang="en-US" sz="24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49400"/>
            <a:ext cx="2126250" cy="37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32" y="2850211"/>
            <a:ext cx="2126250" cy="3780000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3946111" y="4495505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1259632" y="4481986"/>
            <a:ext cx="21151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/>
              <a:t>可以重新定位此景點的所在位置</a:t>
            </a:r>
            <a:r>
              <a:rPr lang="en-US" altLang="zh-TW" sz="2400" dirty="0"/>
              <a:t>(</a:t>
            </a:r>
            <a:r>
              <a:rPr lang="zh-TW" altLang="en-US" sz="2400" dirty="0"/>
              <a:t>相片景點、聲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      音景點、影片景點都一樣，下圖示聲音景點範例</a:t>
            </a:r>
            <a:r>
              <a:rPr lang="en-US" altLang="zh-TW" sz="2400" dirty="0"/>
              <a:t>)</a:t>
            </a:r>
          </a:p>
          <a:p>
            <a:pPr marL="0" indent="0">
              <a:buNone/>
            </a:pP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43" y="2601750"/>
            <a:ext cx="2126250" cy="378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4139952" y="2996952"/>
            <a:ext cx="864096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上傳景點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當你</a:t>
            </a:r>
            <a:r>
              <a:rPr lang="zh-TW" altLang="en-US" sz="2400" dirty="0" smtClean="0"/>
              <a:t>有連</a:t>
            </a:r>
            <a:r>
              <a:rPr lang="zh-TW" altLang="en-US" sz="2400" dirty="0"/>
              <a:t>上網際網路時，你可以上傳你製作的景</a:t>
            </a:r>
            <a:r>
              <a:rPr lang="zh-TW" altLang="en-US" sz="2400" dirty="0" smtClean="0"/>
              <a:t>點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點</a:t>
            </a:r>
            <a:r>
              <a:rPr lang="zh-TW" altLang="en-US" sz="2400" dirty="0"/>
              <a:t>擊「上傳景點</a:t>
            </a:r>
            <a:r>
              <a:rPr lang="zh-TW" altLang="en-US" sz="2400" dirty="0" smtClean="0"/>
              <a:t>」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若要一張一張上傳，就點擊要上傳的景點即可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若要一次上傳全部，可以點擊右上角</a:t>
            </a:r>
            <a:r>
              <a:rPr lang="zh-TW" altLang="en-US" sz="2200" dirty="0" smtClean="0"/>
              <a:t>「上傳全部景點」</a:t>
            </a:r>
            <a:endParaRPr lang="en-US" altLang="zh-TW" sz="2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06888"/>
            <a:ext cx="1905525" cy="33876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306888"/>
            <a:ext cx="1905525" cy="338760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2068378" y="6168537"/>
            <a:ext cx="864096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732240" y="3429000"/>
            <a:ext cx="465365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>
            <a:off x="5292080" y="3933056"/>
            <a:ext cx="19055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向右箭號 10">
            <a:extLst>
              <a:ext uri="{FF2B5EF4-FFF2-40B4-BE49-F238E27FC236}">
                <a16:creationId xmlns:a16="http://schemas.microsoft.com/office/drawing/2014/main" id="{0AA2DE90-E412-470E-BD81-5C853199287D}"/>
              </a:ext>
            </a:extLst>
          </p:cNvPr>
          <p:cNvSpPr/>
          <p:nvPr/>
        </p:nvSpPr>
        <p:spPr>
          <a:xfrm>
            <a:off x="4121106" y="475679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6538E6-9150-4A57-BDD1-28F22C5F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69EE4-2962-4134-B808-42B62A20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09427CE9-A093-4DAF-9166-39159E91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點選旁邊「設定分享方式」來選擇分享的社群</a:t>
            </a:r>
          </a:p>
        </p:txBody>
      </p:sp>
      <p:sp>
        <p:nvSpPr>
          <p:cNvPr id="22" name="向右箭號 10">
            <a:extLst>
              <a:ext uri="{FF2B5EF4-FFF2-40B4-BE49-F238E27FC236}">
                <a16:creationId xmlns:a16="http://schemas.microsoft.com/office/drawing/2014/main" id="{0AA2DE90-E412-470E-BD81-5C853199287D}"/>
              </a:ext>
            </a:extLst>
          </p:cNvPr>
          <p:cNvSpPr/>
          <p:nvPr/>
        </p:nvSpPr>
        <p:spPr>
          <a:xfrm>
            <a:off x="2843809" y="4214829"/>
            <a:ext cx="504056" cy="294291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8724"/>
            <a:ext cx="2126250" cy="3780000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2339752" y="2708920"/>
            <a:ext cx="332072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72" y="2564375"/>
            <a:ext cx="2126250" cy="3780000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4427984" y="3573016"/>
            <a:ext cx="874690" cy="28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0">
            <a:extLst>
              <a:ext uri="{FF2B5EF4-FFF2-40B4-BE49-F238E27FC236}">
                <a16:creationId xmlns:a16="http://schemas.microsoft.com/office/drawing/2014/main" id="{0AA2DE90-E412-470E-BD81-5C853199287D}"/>
              </a:ext>
            </a:extLst>
          </p:cNvPr>
          <p:cNvSpPr/>
          <p:nvPr/>
        </p:nvSpPr>
        <p:spPr>
          <a:xfrm>
            <a:off x="5959963" y="4214829"/>
            <a:ext cx="504056" cy="294291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63" y="2573535"/>
            <a:ext cx="212625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164945"/>
            <a:ext cx="1923750" cy="342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C8170B9-E05A-4114-BB62-8C7C6D6C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分享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F57BFB-DB05-4FA7-B337-1108F813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7B2929-9FEC-4341-8DF1-ECC3E2FFB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64344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景點上傳完成後可以選擇是否要分享，若要分享，勾選要分享的景點按下「確認」按鈕，若不要分享，不用選取，直接按「確認」按鈕即可</a:t>
            </a:r>
            <a:r>
              <a:rPr lang="zh-TW" altLang="en-US" sz="2400" dirty="0" smtClean="0"/>
              <a:t>。若有設定分享方式，則會用設定之方式分享，若沒設定則會有選單讓你選擇</a:t>
            </a:r>
            <a:endParaRPr lang="zh-TW" altLang="en-US" sz="2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9ABD917-87E4-498F-BC76-215FD510BB6A}"/>
              </a:ext>
            </a:extLst>
          </p:cNvPr>
          <p:cNvSpPr/>
          <p:nvPr/>
        </p:nvSpPr>
        <p:spPr>
          <a:xfrm>
            <a:off x="3851920" y="4509120"/>
            <a:ext cx="36004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17" y="3164945"/>
            <a:ext cx="1923750" cy="3420000"/>
          </a:xfrm>
          <a:prstGeom prst="rect">
            <a:avLst/>
          </a:prstGeom>
        </p:spPr>
      </p:pic>
      <p:sp>
        <p:nvSpPr>
          <p:cNvPr id="12" name="向右箭號 10">
            <a:extLst>
              <a:ext uri="{FF2B5EF4-FFF2-40B4-BE49-F238E27FC236}">
                <a16:creationId xmlns:a16="http://schemas.microsoft.com/office/drawing/2014/main" id="{01790F10-9874-4CAE-BBAC-7A2B368765D9}"/>
              </a:ext>
            </a:extLst>
          </p:cNvPr>
          <p:cNvSpPr/>
          <p:nvPr/>
        </p:nvSpPr>
        <p:spPr>
          <a:xfrm>
            <a:off x="4742633" y="4631050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612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47" y="2835124"/>
            <a:ext cx="1976400" cy="35136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5BB917E-DC99-41D9-94E8-3760EF8B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前往</a:t>
            </a:r>
            <a:r>
              <a:rPr lang="en-US" altLang="zh-TW" dirty="0"/>
              <a:t>DEH</a:t>
            </a:r>
            <a:r>
              <a:rPr lang="zh-TW" altLang="en-US" dirty="0"/>
              <a:t> </a:t>
            </a:r>
            <a:r>
              <a:rPr lang="en-US" altLang="zh-TW" dirty="0"/>
              <a:t>Mini</a:t>
            </a:r>
            <a:r>
              <a:rPr lang="zh-TW" altLang="en-US" dirty="0"/>
              <a:t> </a:t>
            </a:r>
            <a:r>
              <a:rPr lang="en-US" altLang="zh-TW" dirty="0"/>
              <a:t>II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A98512-D4E3-4840-9275-0F2CCCC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336FF8B-95A8-4D66-890A-E0350D0F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64344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景點上傳完成後，且決定完是否分享至社群後，可以前往</a:t>
            </a:r>
            <a:r>
              <a:rPr lang="en-US" altLang="zh-TW" sz="2400" dirty="0"/>
              <a:t>DEH</a:t>
            </a:r>
            <a:r>
              <a:rPr lang="zh-TW" altLang="en-US" sz="2400" dirty="0"/>
              <a:t> </a:t>
            </a:r>
            <a:r>
              <a:rPr lang="en-US" altLang="zh-TW" sz="2400" dirty="0"/>
              <a:t>Mini</a:t>
            </a:r>
            <a:r>
              <a:rPr lang="zh-TW" altLang="en-US" sz="2400" dirty="0"/>
              <a:t> </a:t>
            </a:r>
            <a:r>
              <a:rPr lang="en-US" altLang="zh-TW" sz="2400" dirty="0"/>
              <a:t>II</a:t>
            </a:r>
            <a:r>
              <a:rPr lang="zh-TW" altLang="en-US" sz="2400" dirty="0"/>
              <a:t>導覽</a:t>
            </a:r>
            <a:r>
              <a:rPr lang="en-US" altLang="zh-TW" sz="2400" dirty="0"/>
              <a:t>App</a:t>
            </a:r>
            <a:r>
              <a:rPr lang="zh-TW" altLang="en-US" sz="2400" dirty="0"/>
              <a:t>去觀看製作的景點，進入</a:t>
            </a:r>
            <a:r>
              <a:rPr lang="en-US" altLang="zh-TW" sz="2400" dirty="0"/>
              <a:t>DEH</a:t>
            </a:r>
            <a:r>
              <a:rPr lang="zh-TW" altLang="en-US" sz="2400" dirty="0"/>
              <a:t> </a:t>
            </a:r>
            <a:r>
              <a:rPr lang="en-US" altLang="zh-TW" sz="2400" dirty="0"/>
              <a:t>Mini</a:t>
            </a:r>
            <a:r>
              <a:rPr lang="zh-TW" altLang="en-US" sz="2400" dirty="0"/>
              <a:t> </a:t>
            </a:r>
            <a:r>
              <a:rPr lang="en-US" altLang="zh-TW" sz="2400" dirty="0"/>
              <a:t>II</a:t>
            </a:r>
            <a:r>
              <a:rPr lang="zh-TW" altLang="en-US" sz="2400" dirty="0"/>
              <a:t>記得登入才看的到自己的上傳景點喔。</a:t>
            </a:r>
          </a:p>
        </p:txBody>
      </p:sp>
      <p:sp>
        <p:nvSpPr>
          <p:cNvPr id="10" name="向右箭號 10">
            <a:extLst>
              <a:ext uri="{FF2B5EF4-FFF2-40B4-BE49-F238E27FC236}">
                <a16:creationId xmlns:a16="http://schemas.microsoft.com/office/drawing/2014/main" id="{01790F10-9874-4CAE-BBAC-7A2B368765D9}"/>
              </a:ext>
            </a:extLst>
          </p:cNvPr>
          <p:cNvSpPr/>
          <p:nvPr/>
        </p:nvSpPr>
        <p:spPr>
          <a:xfrm>
            <a:off x="2962688" y="4364542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5557394-D120-496F-AD89-602486CD7F72}"/>
              </a:ext>
            </a:extLst>
          </p:cNvPr>
          <p:cNvSpPr/>
          <p:nvPr/>
        </p:nvSpPr>
        <p:spPr>
          <a:xfrm>
            <a:off x="4798759" y="3793010"/>
            <a:ext cx="606809" cy="284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:a16="http://schemas.microsoft.com/office/drawing/2014/main" id="{86F4865E-7587-4747-9FDD-0F0FF4BE5516}"/>
              </a:ext>
            </a:extLst>
          </p:cNvPr>
          <p:cNvSpPr/>
          <p:nvPr/>
        </p:nvSpPr>
        <p:spPr>
          <a:xfrm>
            <a:off x="5812597" y="435651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" y="2841317"/>
            <a:ext cx="1976400" cy="3513600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E5557394-D120-496F-AD89-602486CD7F72}"/>
              </a:ext>
            </a:extLst>
          </p:cNvPr>
          <p:cNvSpPr/>
          <p:nvPr/>
        </p:nvSpPr>
        <p:spPr>
          <a:xfrm>
            <a:off x="1081295" y="4725144"/>
            <a:ext cx="547266" cy="2985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90" y="2841317"/>
            <a:ext cx="1976400" cy="35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前往</a:t>
            </a:r>
            <a:r>
              <a:rPr lang="en-US" altLang="zh-TW" dirty="0"/>
              <a:t>DEH</a:t>
            </a:r>
            <a:r>
              <a:rPr lang="zh-TW" altLang="en-US" dirty="0"/>
              <a:t> </a:t>
            </a:r>
            <a:r>
              <a:rPr lang="en-US" altLang="zh-TW" dirty="0"/>
              <a:t>Mini</a:t>
            </a:r>
            <a:r>
              <a:rPr lang="zh-TW" altLang="en-US" dirty="0"/>
              <a:t> </a:t>
            </a:r>
            <a:r>
              <a:rPr lang="en-US" altLang="zh-TW" dirty="0"/>
              <a:t>II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EC1ACF-9320-4338-8A08-3A2C24B3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登入後，點選「我的景點」，即可看到剛上傳的景點。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97352B-C3E1-42EC-8763-32127EBDF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25" y="2665148"/>
            <a:ext cx="2073860" cy="384042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2484438" y="3140968"/>
            <a:ext cx="828129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3779912" y="3973030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4F685AF-06EE-495F-95C7-CC96C7882D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23" y="2665148"/>
            <a:ext cx="2160675" cy="384120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04F0517D-8FC5-4808-8EB7-81A08DFADC88}"/>
              </a:ext>
            </a:extLst>
          </p:cNvPr>
          <p:cNvSpPr/>
          <p:nvPr/>
        </p:nvSpPr>
        <p:spPr>
          <a:xfrm>
            <a:off x="4831000" y="4725144"/>
            <a:ext cx="139718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54"/>
          <a:stretch/>
        </p:blipFill>
        <p:spPr>
          <a:xfrm>
            <a:off x="1275085" y="6217913"/>
            <a:ext cx="2037481" cy="26162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54"/>
          <a:stretch/>
        </p:blipFill>
        <p:spPr>
          <a:xfrm>
            <a:off x="4883676" y="6247266"/>
            <a:ext cx="2138222" cy="2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" y="3000724"/>
            <a:ext cx="1883250" cy="334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建立群組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79" y="634872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按上方「人的圖示」</a:t>
            </a:r>
            <a:r>
              <a:rPr lang="zh-TW" altLang="en-US" sz="2400" dirty="0"/>
              <a:t>並</a:t>
            </a:r>
            <a:r>
              <a:rPr lang="zh-TW" altLang="en-US" sz="2400" dirty="0" smtClean="0"/>
              <a:t>選擇「建立群組」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輸入群組名稱以及群組介紹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最後到達編輯</a:t>
            </a:r>
            <a:r>
              <a:rPr lang="zh-TW" altLang="en-US" sz="2400" dirty="0"/>
              <a:t>頁</a:t>
            </a:r>
            <a:r>
              <a:rPr lang="zh-TW" altLang="en-US" sz="2400" dirty="0" smtClean="0"/>
              <a:t>面</a:t>
            </a:r>
            <a:endParaRPr lang="zh-TW" altLang="en-US" sz="2400" dirty="0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1942194" y="429909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48" y="3000724"/>
            <a:ext cx="1883250" cy="334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3208800" y="3366739"/>
            <a:ext cx="720080" cy="253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4323381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32" y="3000724"/>
            <a:ext cx="1883250" cy="3348000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5357033" y="3604885"/>
            <a:ext cx="1313049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004048" y="3861048"/>
            <a:ext cx="1313049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6721157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31" y="3000724"/>
            <a:ext cx="1883250" cy="3348000"/>
          </a:xfrm>
          <a:prstGeom prst="rect">
            <a:avLst/>
          </a:prstGeom>
        </p:spPr>
      </p:pic>
      <p:sp>
        <p:nvSpPr>
          <p:cNvPr id="22" name="橢圓 21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1331639" y="3140968"/>
            <a:ext cx="288033" cy="225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894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2" y="3000724"/>
            <a:ext cx="1883250" cy="3348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" y="3000724"/>
            <a:ext cx="1883250" cy="334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</a:t>
            </a:r>
            <a:r>
              <a:rPr lang="zh-TW" altLang="en-US" dirty="0" smtClean="0"/>
              <a:t>群組</a:t>
            </a:r>
            <a:r>
              <a:rPr lang="en-US" altLang="zh-TW" dirty="0" smtClean="0"/>
              <a:t>(</a:t>
            </a:r>
            <a:r>
              <a:rPr lang="zh-TW" altLang="en-US" dirty="0" smtClean="0"/>
              <a:t>只有組頭可編輯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79" y="634872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剛建立完群組即可編輯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或者點擊「群組管理」，選擇欲修改的群組，按下「編輯」按紐，當編輯按鈕變成紅色即可編輯</a:t>
            </a:r>
            <a:endParaRPr lang="en-US" altLang="zh-TW" sz="2400" dirty="0" smtClean="0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1942194" y="429909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48" y="3000724"/>
            <a:ext cx="1883250" cy="334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3246799" y="3595713"/>
            <a:ext cx="720080" cy="253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4323381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4845050" y="6021288"/>
            <a:ext cx="184271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6721157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05" y="3000724"/>
            <a:ext cx="1883250" cy="3348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1331639" y="3140969"/>
            <a:ext cx="360041" cy="216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93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2" y="3000724"/>
            <a:ext cx="1883250" cy="3348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" y="3000724"/>
            <a:ext cx="1883250" cy="334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zh-TW" altLang="en-US" dirty="0"/>
              <a:t>加入群</a:t>
            </a:r>
            <a:r>
              <a:rPr lang="zh-TW" altLang="en-US" dirty="0" smtClean="0"/>
              <a:t>組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79" y="634872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點擊群組管理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點選右上角「加號圖示」，會彈出一個對話框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輸入欲加入的群組名稱，按下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送出請</a:t>
            </a:r>
            <a:r>
              <a:rPr lang="zh-TW" altLang="en-US" sz="2400" dirty="0"/>
              <a:t>求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即可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400" dirty="0" smtClean="0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1942194" y="429909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48" y="3000724"/>
            <a:ext cx="1883250" cy="33480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3246799" y="3595713"/>
            <a:ext cx="720080" cy="253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4323381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6721157" y="4311972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1331639" y="3140969"/>
            <a:ext cx="360041" cy="216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6344418" y="3140969"/>
            <a:ext cx="360041" cy="2160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05" y="3000724"/>
            <a:ext cx="1883250" cy="3348000"/>
          </a:xfrm>
          <a:prstGeom prst="rect">
            <a:avLst/>
          </a:prstGeom>
        </p:spPr>
      </p:pic>
      <p:cxnSp>
        <p:nvCxnSpPr>
          <p:cNvPr id="24" name="直線接點 23"/>
          <p:cNvCxnSpPr/>
          <p:nvPr/>
        </p:nvCxnSpPr>
        <p:spPr>
          <a:xfrm>
            <a:off x="7301288" y="4797152"/>
            <a:ext cx="160505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8305127" y="5044015"/>
            <a:ext cx="481695" cy="2093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DEH Make APP</a:t>
            </a:r>
            <a:r>
              <a:rPr lang="zh-TW" altLang="en-US" dirty="0"/>
              <a:t>下載</a:t>
            </a:r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>
          <a:xfrm>
            <a:off x="395537" y="1557338"/>
            <a:ext cx="8405564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/>
              <a:t>下載方法</a:t>
            </a:r>
            <a:r>
              <a:rPr lang="en-US" altLang="zh-TW" sz="2800" dirty="0"/>
              <a:t>,</a:t>
            </a:r>
            <a:r>
              <a:rPr lang="zh-TW" altLang="en-US" sz="2800" dirty="0"/>
              <a:t>以下三種皆可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使用</a:t>
            </a:r>
            <a:r>
              <a:rPr lang="en-US" altLang="zh-TW" sz="2800" dirty="0"/>
              <a:t>Android</a:t>
            </a:r>
            <a:r>
              <a:rPr lang="zh-TW" altLang="en-US" sz="2800" dirty="0"/>
              <a:t>手機進入商店</a:t>
            </a:r>
            <a:r>
              <a:rPr lang="en-US" altLang="zh-TW" sz="2800" dirty="0"/>
              <a:t>(Google Play Store)</a:t>
            </a:r>
          </a:p>
          <a:p>
            <a:pPr lvl="1">
              <a:buFont typeface="Wingdings" pitchFamily="2" charset="2"/>
              <a:buChar char="l"/>
            </a:pPr>
            <a:r>
              <a:rPr lang="zh-TW" altLang="en-US" sz="2400" dirty="0"/>
              <a:t>搜尋</a:t>
            </a:r>
            <a:r>
              <a:rPr lang="en-US" altLang="zh-TW" sz="2400" dirty="0"/>
              <a:t>DEH Make II</a:t>
            </a:r>
            <a:r>
              <a:rPr lang="zh-TW" altLang="en-US" sz="2400" dirty="0"/>
              <a:t>或</a:t>
            </a:r>
            <a:r>
              <a:rPr lang="en-US" altLang="zh-TW" sz="2400" dirty="0"/>
              <a:t>DEH</a:t>
            </a:r>
            <a:r>
              <a:rPr lang="zh-TW" altLang="en-US" sz="2400" dirty="0"/>
              <a:t>或文史脈流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使用瀏覽器輸入以下網址</a:t>
            </a:r>
            <a:endParaRPr lang="en-US" altLang="zh-TW" sz="2800" dirty="0"/>
          </a:p>
          <a:p>
            <a:pPr lvl="1">
              <a:buFont typeface="Wingdings" pitchFamily="2" charset="2"/>
              <a:buChar char="l"/>
            </a:pPr>
            <a:r>
              <a:rPr lang="en-US" altLang="zh-TW" sz="2000" dirty="0"/>
              <a:t>https://play.google.com/store/apps/details?id=edu.deh.make_II</a:t>
            </a:r>
          </a:p>
          <a:p>
            <a:pPr lvl="1">
              <a:buFont typeface="Wingdings" pitchFamily="2" charset="2"/>
              <a:buChar char="l"/>
            </a:pPr>
            <a:r>
              <a:rPr lang="zh-TW" altLang="en-US" sz="2800" dirty="0"/>
              <a:t>使用</a:t>
            </a:r>
            <a:r>
              <a:rPr lang="en-US" altLang="zh-TW" sz="2800" dirty="0" err="1"/>
              <a:t>QRCode</a:t>
            </a:r>
            <a:r>
              <a:rPr lang="zh-TW" altLang="en-US" sz="2800" dirty="0"/>
              <a:t>軟體掃瞄以下</a:t>
            </a:r>
            <a:r>
              <a:rPr lang="en-US" altLang="zh-TW" sz="2800" dirty="0" err="1"/>
              <a:t>QRCode</a:t>
            </a:r>
            <a:endParaRPr lang="en-US" altLang="zh-TW" sz="2800" dirty="0"/>
          </a:p>
          <a:p>
            <a:pPr lvl="1">
              <a:buFont typeface="Wingdings" pitchFamily="2" charset="2"/>
              <a:buChar char="l"/>
            </a:pPr>
            <a:endParaRPr lang="en-US" altLang="zh-TW" sz="2400" dirty="0"/>
          </a:p>
          <a:p>
            <a:pPr>
              <a:buFont typeface="Wingdings" pitchFamily="2" charset="2"/>
              <a:buChar char="l"/>
            </a:pPr>
            <a:endParaRPr lang="en-US" altLang="zh-TW" sz="28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fld id="{9D589BF4-1605-4BA1-B974-EE268074B252}" type="slidenum">
              <a:rPr lang="en-US" altLang="zh-TW" smtClean="0">
                <a:latin typeface="Times New Roman" pitchFamily="18" charset="0"/>
                <a:ea typeface="標楷體" pitchFamily="65" charset="-120"/>
              </a:rPr>
              <a:pPr/>
              <a:t>3</a:t>
            </a:fld>
            <a:endParaRPr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81" y="4507767"/>
            <a:ext cx="2206800" cy="2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417" y="2580850"/>
            <a:ext cx="2150405" cy="382294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7" y="2580850"/>
            <a:ext cx="2150405" cy="38229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邀請</a:t>
            </a:r>
            <a:r>
              <a:rPr lang="zh-TW" altLang="en-US" dirty="0"/>
              <a:t>成員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79" y="634872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597337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點擊群組管理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點擊</a:t>
            </a:r>
            <a:r>
              <a:rPr lang="zh-TW" altLang="en-US" sz="2400" dirty="0" smtClean="0"/>
              <a:t>欲新增成員的群組</a:t>
            </a:r>
            <a:endParaRPr lang="en-US" altLang="zh-TW" sz="2400" dirty="0" smtClean="0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2894109" y="4365484"/>
            <a:ext cx="493338" cy="253673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99" y="2580850"/>
            <a:ext cx="2150405" cy="3822942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4504505" y="3338624"/>
            <a:ext cx="822229" cy="259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5881084" y="4391100"/>
            <a:ext cx="493338" cy="253673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2123728" y="2780928"/>
            <a:ext cx="411116" cy="22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/>
          <p:cNvCxnSpPr/>
          <p:nvPr/>
        </p:nvCxnSpPr>
        <p:spPr>
          <a:xfrm>
            <a:off x="6678247" y="5373216"/>
            <a:ext cx="18327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96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37" y="3024051"/>
            <a:ext cx="1883250" cy="334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E8C099-775D-4E46-BD49-F1357679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邀請</a:t>
            </a:r>
            <a:r>
              <a:rPr lang="zh-TW" altLang="en-US" dirty="0"/>
              <a:t>成員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3B1C14-D73D-4D12-9C01-A0114BF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79" y="634872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31</a:t>
            </a:fld>
            <a:endParaRPr lang="en-US" altLang="zh-TW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171575"/>
            <a:ext cx="7912100" cy="51771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按右上方「人的圖示」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輸入欲邀請的帳號即可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按下「邀請」</a:t>
            </a:r>
            <a:endParaRPr lang="en-US" altLang="zh-TW" sz="2400" dirty="0" smtClean="0"/>
          </a:p>
        </p:txBody>
      </p: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4117489" y="4449993"/>
            <a:ext cx="432048" cy="248058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2993966" y="3140968"/>
            <a:ext cx="30742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35" y="3024051"/>
            <a:ext cx="1883250" cy="3348000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5348732" y="3645024"/>
            <a:ext cx="160505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6588224" y="3365052"/>
            <a:ext cx="365561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24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查看通知並答覆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171575"/>
            <a:ext cx="7912100" cy="51771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點擊群組管理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若有人對你發送通知</a:t>
            </a:r>
            <a:r>
              <a:rPr lang="zh-TW" altLang="en-US" sz="2400" dirty="0"/>
              <a:t> </a:t>
            </a:r>
            <a:r>
              <a:rPr lang="zh-TW" altLang="en-US" sz="2400" dirty="0" smtClean="0"/>
              <a:t>，「黃色鈴鐺」按鈕會出現在螢幕上</a:t>
            </a:r>
            <a:endParaRPr lang="en-US" altLang="zh-TW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18" y="2806458"/>
            <a:ext cx="2150405" cy="382294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06458"/>
            <a:ext cx="2150405" cy="3822942"/>
          </a:xfrm>
          <a:prstGeom prst="rect">
            <a:avLst/>
          </a:prstGeom>
        </p:spPr>
      </p:pic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2924710" y="4591092"/>
            <a:ext cx="493338" cy="253673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00" y="2806458"/>
            <a:ext cx="2150405" cy="3822942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4535106" y="3564232"/>
            <a:ext cx="822229" cy="259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5911685" y="4616708"/>
            <a:ext cx="493338" cy="253673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2154329" y="3006536"/>
            <a:ext cx="411116" cy="220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7380312" y="3227449"/>
            <a:ext cx="504056" cy="273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449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查看通知並答覆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F554E4E-0715-458F-9712-BD7DD1A12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0" y="1171575"/>
            <a:ext cx="7912100" cy="51771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出現通知畫面，可以看到誰對你發送通知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點擊</a:t>
            </a:r>
            <a:r>
              <a:rPr lang="zh-TW" altLang="en-US" sz="2400" dirty="0" smtClean="0"/>
              <a:t>欲回復的通知，可以選擇接受或</a:t>
            </a:r>
            <a:r>
              <a:rPr lang="zh-TW" altLang="en-US" sz="2400" dirty="0"/>
              <a:t>拒絕</a:t>
            </a:r>
            <a:endParaRPr lang="en-US" altLang="zh-TW" sz="24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63899"/>
            <a:ext cx="2088232" cy="3712412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2030843" y="3744019"/>
            <a:ext cx="160505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右箭號 10">
            <a:extLst>
              <a:ext uri="{FF2B5EF4-FFF2-40B4-BE49-F238E27FC236}">
                <a16:creationId xmlns:a16="http://schemas.microsoft.com/office/drawing/2014/main" id="{61D61ECD-7777-425F-BEAB-5856F952A9C4}"/>
              </a:ext>
            </a:extLst>
          </p:cNvPr>
          <p:cNvSpPr/>
          <p:nvPr/>
        </p:nvSpPr>
        <p:spPr>
          <a:xfrm>
            <a:off x="3988205" y="4176067"/>
            <a:ext cx="493338" cy="253673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663899"/>
            <a:ext cx="2176331" cy="3711600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6177608" y="4689478"/>
            <a:ext cx="822229" cy="259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77CD8AF-120D-4EBC-A35A-B75494CE78C2}"/>
              </a:ext>
            </a:extLst>
          </p:cNvPr>
          <p:cNvSpPr/>
          <p:nvPr/>
        </p:nvSpPr>
        <p:spPr>
          <a:xfrm>
            <a:off x="5312877" y="4689478"/>
            <a:ext cx="822229" cy="259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93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ctrTitle"/>
          </p:nvPr>
        </p:nvSpPr>
        <p:spPr>
          <a:xfrm>
            <a:off x="1763688" y="4005064"/>
            <a:ext cx="6985000" cy="146208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tx1"/>
                </a:solidFill>
              </a:rPr>
              <a:t>iOS</a:t>
            </a:r>
            <a:r>
              <a:rPr lang="zh-TW" altLang="en-US" dirty="0" smtClean="0">
                <a:solidFill>
                  <a:schemeClr val="tx1"/>
                </a:solidFill>
              </a:rPr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1650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DEH Make</a:t>
            </a:r>
            <a:r>
              <a:rPr lang="zh-TW" altLang="en-US" dirty="0" smtClean="0"/>
              <a:t> </a:t>
            </a:r>
            <a:r>
              <a:rPr lang="en-US" altLang="zh-TW" dirty="0" smtClean="0"/>
              <a:t>II APP</a:t>
            </a:r>
            <a:r>
              <a:rPr lang="zh-TW" altLang="en-US" dirty="0" smtClean="0"/>
              <a:t>下載</a:t>
            </a:r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>
          <a:xfrm>
            <a:off x="395537" y="1557338"/>
            <a:ext cx="8405564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/>
              <a:t>下載</a:t>
            </a:r>
            <a:r>
              <a:rPr lang="zh-TW" altLang="en-US" sz="2800" dirty="0" smtClean="0"/>
              <a:t>方法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使用</a:t>
            </a:r>
            <a:r>
              <a:rPr lang="en-US" altLang="zh-TW" sz="2800" dirty="0" smtClean="0"/>
              <a:t>iOS</a:t>
            </a:r>
            <a:r>
              <a:rPr lang="zh-TW" altLang="en-US" sz="2800" dirty="0" smtClean="0"/>
              <a:t>手機</a:t>
            </a:r>
            <a:r>
              <a:rPr lang="zh-TW" altLang="en-US" sz="2800" dirty="0"/>
              <a:t>進入商店</a:t>
            </a:r>
            <a:r>
              <a:rPr lang="en-US" altLang="zh-TW" sz="2800" dirty="0" smtClean="0"/>
              <a:t>(App Store</a:t>
            </a:r>
            <a:r>
              <a:rPr lang="en-US" altLang="zh-TW" sz="2800" dirty="0"/>
              <a:t>)</a:t>
            </a:r>
          </a:p>
          <a:p>
            <a:pPr lvl="1">
              <a:buFont typeface="Wingdings" pitchFamily="2" charset="2"/>
              <a:buChar char="l"/>
            </a:pPr>
            <a:r>
              <a:rPr lang="zh-TW" altLang="en-US" sz="2400" dirty="0" smtClean="0"/>
              <a:t>搜尋</a:t>
            </a:r>
            <a:r>
              <a:rPr lang="en-US" altLang="zh-TW" sz="2400" dirty="0" smtClean="0"/>
              <a:t>DEH Make II</a:t>
            </a:r>
            <a:r>
              <a:rPr lang="zh-TW" altLang="en-US" sz="2400" dirty="0" smtClean="0"/>
              <a:t>或</a:t>
            </a:r>
            <a:r>
              <a:rPr lang="en-US" altLang="zh-TW" sz="2400" dirty="0" smtClean="0"/>
              <a:t>DEH </a:t>
            </a:r>
            <a:r>
              <a:rPr lang="zh-TW" altLang="en-US" sz="2400" dirty="0" smtClean="0"/>
              <a:t>或文史脈流等關鍵字即可</a:t>
            </a:r>
            <a:endParaRPr lang="en-US" altLang="zh-TW" sz="2800" dirty="0" smtClean="0"/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fld id="{9D589BF4-1605-4BA1-B974-EE268074B252}" type="slidenum">
              <a:rPr lang="en-US" altLang="zh-TW" smtClean="0">
                <a:latin typeface="Times New Roman" pitchFamily="18" charset="0"/>
                <a:ea typeface="標楷體" pitchFamily="65" charset="-120"/>
              </a:rPr>
              <a:pPr/>
              <a:t>35</a:t>
            </a:fld>
            <a:endParaRPr lang="en-US" altLang="zh-TW" smtClean="0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26" y="3356992"/>
            <a:ext cx="2157985" cy="2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製作相片景點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36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7338"/>
            <a:ext cx="2664024" cy="473841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5580112" y="5927184"/>
            <a:ext cx="405768" cy="418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900113" y="370219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1.</a:t>
            </a:r>
            <a:r>
              <a:rPr lang="zh-TW" altLang="en-US" sz="2400" dirty="0" smtClean="0">
                <a:latin typeface="+mn-ea"/>
                <a:ea typeface="+mn-ea"/>
              </a:rPr>
              <a:t> 啟動</a:t>
            </a:r>
            <a:r>
              <a:rPr lang="en-US" altLang="zh-TW" sz="2400" dirty="0">
                <a:latin typeface="+mn-ea"/>
                <a:ea typeface="+mn-ea"/>
              </a:rPr>
              <a:t>DEH Make</a:t>
            </a:r>
            <a:r>
              <a:rPr lang="zh-TW" altLang="en-US" sz="2400" dirty="0">
                <a:latin typeface="+mn-ea"/>
                <a:ea typeface="+mn-ea"/>
              </a:rPr>
              <a:t> </a:t>
            </a:r>
            <a:r>
              <a:rPr lang="en-US" altLang="zh-TW" sz="2400" dirty="0">
                <a:latin typeface="+mn-ea"/>
                <a:ea typeface="+mn-ea"/>
              </a:rPr>
              <a:t>II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900113" y="479715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2.</a:t>
            </a:r>
            <a:r>
              <a:rPr lang="zh-TW" altLang="en-US" sz="2400" dirty="0" smtClean="0">
                <a:latin typeface="+mn-ea"/>
                <a:ea typeface="+mn-ea"/>
              </a:rPr>
              <a:t> 點選</a:t>
            </a:r>
            <a:r>
              <a:rPr lang="zh-TW" altLang="en-US" sz="2400" dirty="0">
                <a:latin typeface="+mn-ea"/>
                <a:ea typeface="+mn-ea"/>
              </a:rPr>
              <a:t>下方圖片圖示按鈕</a:t>
            </a:r>
            <a:endParaRPr lang="en-US" altLang="zh-TW" sz="2400" dirty="0">
              <a:latin typeface="+mn-ea"/>
              <a:ea typeface="+mn-ea"/>
            </a:endParaRPr>
          </a:p>
        </p:txBody>
      </p:sp>
      <p:cxnSp>
        <p:nvCxnSpPr>
          <p:cNvPr id="18" name="直線單箭頭接點 17"/>
          <p:cNvCxnSpPr>
            <a:stCxn id="11" idx="1"/>
            <a:endCxn id="16" idx="3"/>
          </p:cNvCxnSpPr>
          <p:nvPr/>
        </p:nvCxnSpPr>
        <p:spPr>
          <a:xfrm flipH="1" flipV="1">
            <a:off x="4624209" y="5027985"/>
            <a:ext cx="955903" cy="110822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325091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所有欄位必填及完成拍照才能暫存景點和</a:t>
            </a:r>
            <a:r>
              <a:rPr lang="zh-TW" altLang="en-US" sz="2400" dirty="0" smtClean="0">
                <a:solidFill>
                  <a:srgbClr val="FF0000"/>
                </a:solidFill>
              </a:rPr>
              <a:t>上</a:t>
            </a:r>
            <a:r>
              <a:rPr lang="zh-TW" altLang="en-US" sz="2400" dirty="0">
                <a:solidFill>
                  <a:srgbClr val="FF0000"/>
                </a:solidFill>
              </a:rPr>
              <a:t>傳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所有欄位皆必須填妥</a:t>
            </a:r>
            <a:endParaRPr lang="en-US" altLang="zh-TW" sz="2000" dirty="0" smtClean="0"/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經緯度可由下方工具列第一個按鈕進行定位</a:t>
            </a:r>
            <a:endParaRPr lang="en-US" altLang="zh-TW" sz="20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37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2161016" y="2636912"/>
            <a:ext cx="4821968" cy="3837781"/>
            <a:chOff x="2267744" y="2636912"/>
            <a:chExt cx="4821968" cy="3837781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2636912"/>
              <a:ext cx="2157672" cy="383778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2267744" y="3026642"/>
              <a:ext cx="2157672" cy="3172469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636912"/>
              <a:ext cx="2157672" cy="3837780"/>
            </a:xfrm>
            <a:prstGeom prst="rect">
              <a:avLst/>
            </a:prstGeom>
          </p:spPr>
        </p:pic>
        <p:sp>
          <p:nvSpPr>
            <p:cNvPr id="18" name="圓角矩形 17"/>
            <p:cNvSpPr/>
            <p:nvPr/>
          </p:nvSpPr>
          <p:spPr>
            <a:xfrm>
              <a:off x="4932039" y="6199111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9298" y="1468916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TW" altLang="en-US" sz="2400" dirty="0" smtClean="0"/>
              <a:t>可以由相機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相簿為景點加入圖片史景點更吸引人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圖片數量以五張為限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38</a:t>
            </a:fld>
            <a:endParaRPr lang="en-US" altLang="zh-TW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999691" y="2636912"/>
            <a:ext cx="5144619" cy="3856485"/>
            <a:chOff x="2161016" y="2636912"/>
            <a:chExt cx="5144619" cy="385648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016" y="2636912"/>
              <a:ext cx="2157672" cy="3837780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2751820" y="6217815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2636912"/>
              <a:ext cx="2157571" cy="3837600"/>
            </a:xfrm>
            <a:prstGeom prst="rect">
              <a:avLst/>
            </a:prstGeom>
          </p:spPr>
        </p:pic>
        <p:sp>
          <p:nvSpPr>
            <p:cNvPr id="13" name="圓角矩形 12"/>
            <p:cNvSpPr/>
            <p:nvPr/>
          </p:nvSpPr>
          <p:spPr>
            <a:xfrm>
              <a:off x="5436096" y="3886518"/>
              <a:ext cx="1584176" cy="1342681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9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sz="2400" dirty="0" smtClean="0"/>
              <a:t>針對景點說明可以使用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錄製解說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功能來錄製景點解說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grpSp>
        <p:nvGrpSpPr>
          <p:cNvPr id="7" name="群組 6"/>
          <p:cNvGrpSpPr/>
          <p:nvPr/>
        </p:nvGrpSpPr>
        <p:grpSpPr>
          <a:xfrm>
            <a:off x="1886134" y="2470945"/>
            <a:ext cx="5371733" cy="3837780"/>
            <a:chOff x="1931375" y="2470945"/>
            <a:chExt cx="5371733" cy="383778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75" y="2470945"/>
              <a:ext cx="2157672" cy="3837780"/>
            </a:xfrm>
            <a:prstGeom prst="rect">
              <a:avLst/>
            </a:prstGeom>
          </p:spPr>
        </p:pic>
        <p:sp>
          <p:nvSpPr>
            <p:cNvPr id="19" name="圓角矩形 18"/>
            <p:cNvSpPr/>
            <p:nvPr/>
          </p:nvSpPr>
          <p:spPr>
            <a:xfrm>
              <a:off x="3152943" y="6033143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436" y="2470945"/>
              <a:ext cx="2157672" cy="383778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5436097" y="4005064"/>
              <a:ext cx="1584176" cy="792088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60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>
          <a:xfrm>
            <a:off x="395537" y="1557338"/>
            <a:ext cx="8405564" cy="475138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TW" sz="2800" dirty="0"/>
              <a:t>DEH Make II</a:t>
            </a:r>
            <a:r>
              <a:rPr lang="zh-TW" altLang="en-US" sz="2800" dirty="0"/>
              <a:t>用來製作景點資訊內容的</a:t>
            </a:r>
            <a:r>
              <a:rPr lang="en-US" altLang="zh-TW" sz="2800" dirty="0"/>
              <a:t>APP</a:t>
            </a:r>
          </a:p>
          <a:p>
            <a:pPr>
              <a:buFont typeface="Wingdings" pitchFamily="2" charset="2"/>
              <a:buChar char="l"/>
            </a:pPr>
            <a:r>
              <a:rPr lang="zh-TW" altLang="en-US" sz="2800" dirty="0"/>
              <a:t>包含了相片、聲音及影片三種多媒體景點製作，有以下特點</a:t>
            </a:r>
            <a:r>
              <a:rPr lang="en-US" altLang="zh-TW" sz="2800" dirty="0"/>
              <a:t>:</a:t>
            </a:r>
          </a:p>
          <a:p>
            <a:pPr lvl="1">
              <a:buFont typeface="Wingdings" pitchFamily="2" charset="2"/>
              <a:buChar char="l"/>
            </a:pPr>
            <a:r>
              <a:rPr lang="zh-TW" altLang="en-US" sz="2400" dirty="0"/>
              <a:t>讓使用者輸入的資料最少</a:t>
            </a:r>
            <a:endParaRPr lang="en-US" altLang="zh-TW" sz="2400" dirty="0"/>
          </a:p>
          <a:p>
            <a:pPr lvl="1">
              <a:buFont typeface="Wingdings" pitchFamily="2" charset="2"/>
              <a:buChar char="l"/>
            </a:pPr>
            <a:r>
              <a:rPr lang="zh-TW" altLang="en-US" sz="2400" dirty="0"/>
              <a:t>自動取得目前位置的經緯度</a:t>
            </a:r>
            <a:endParaRPr lang="en-US" altLang="zh-TW" sz="2400" dirty="0"/>
          </a:p>
          <a:p>
            <a:pPr lvl="1">
              <a:buFont typeface="Wingdings" pitchFamily="2" charset="2"/>
              <a:buChar char="l"/>
            </a:pPr>
            <a:r>
              <a:rPr lang="zh-TW" altLang="en-US" dirty="0"/>
              <a:t>若有連上網際網路會將經緯度自動轉換成位址</a:t>
            </a:r>
            <a:endParaRPr lang="en-US" altLang="zh-TW" dirty="0"/>
          </a:p>
          <a:p>
            <a:pPr lvl="1">
              <a:buFont typeface="Wingdings" pitchFamily="2" charset="2"/>
              <a:buChar char="l"/>
            </a:pPr>
            <a:endParaRPr lang="en-US" altLang="zh-TW" sz="28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fld id="{9D589BF4-1605-4BA1-B974-EE268074B252}" type="slidenum">
              <a:rPr lang="en-US" altLang="zh-TW" smtClean="0">
                <a:latin typeface="Times New Roman" pitchFamily="18" charset="0"/>
                <a:ea typeface="標楷體" pitchFamily="65" charset="-120"/>
              </a:rPr>
              <a:pPr/>
              <a:t>4</a:t>
            </a:fld>
            <a:endParaRPr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61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</a:t>
            </a:r>
            <a:r>
              <a:rPr lang="zh-TW" altLang="en-US" dirty="0" smtClean="0"/>
              <a:t>點</a:t>
            </a:r>
            <a:r>
              <a:rPr lang="en-US" altLang="zh-TW" dirty="0" smtClean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zh-TW" altLang="en-US" sz="2400" dirty="0" smtClean="0"/>
              <a:t>完成的景點可點擊下方工具列最後一項案件進行儲存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尚未上傳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，會暫存於手機中，可於網路便利時上傳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grpSp>
        <p:nvGrpSpPr>
          <p:cNvPr id="8" name="群組 7"/>
          <p:cNvGrpSpPr/>
          <p:nvPr/>
        </p:nvGrpSpPr>
        <p:grpSpPr>
          <a:xfrm>
            <a:off x="1886134" y="2470945"/>
            <a:ext cx="5371632" cy="3837780"/>
            <a:chOff x="1886134" y="2470945"/>
            <a:chExt cx="5371632" cy="383778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195" y="2470945"/>
              <a:ext cx="2157571" cy="3837600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1886134" y="2470945"/>
              <a:ext cx="2157672" cy="3837780"/>
              <a:chOff x="1931375" y="2470945"/>
              <a:chExt cx="2157672" cy="3837780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1375" y="2470945"/>
                <a:ext cx="2157672" cy="3837780"/>
              </a:xfrm>
              <a:prstGeom prst="rect">
                <a:avLst/>
              </a:prstGeom>
            </p:spPr>
          </p:pic>
          <p:sp>
            <p:nvSpPr>
              <p:cNvPr id="19" name="圓角矩形 18"/>
              <p:cNvSpPr/>
              <p:nvPr/>
            </p:nvSpPr>
            <p:spPr>
              <a:xfrm>
                <a:off x="3715361" y="6033143"/>
                <a:ext cx="360041" cy="275582"/>
              </a:xfrm>
              <a:prstGeom prst="roundRect">
                <a:avLst>
                  <a:gd name="adj" fmla="val 11370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圓角矩形 10"/>
            <p:cNvSpPr/>
            <p:nvPr/>
          </p:nvSpPr>
          <p:spPr>
            <a:xfrm>
              <a:off x="5100195" y="2852936"/>
              <a:ext cx="2157571" cy="360040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9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製作聲音景</a:t>
            </a:r>
            <a:r>
              <a:rPr lang="zh-TW" altLang="en-US" dirty="0" smtClean="0"/>
              <a:t>點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41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7338"/>
            <a:ext cx="2664024" cy="473841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277192" y="5920695"/>
            <a:ext cx="405768" cy="418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900113" y="370219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1.</a:t>
            </a:r>
            <a:r>
              <a:rPr lang="zh-TW" altLang="en-US" sz="2400" dirty="0" smtClean="0">
                <a:latin typeface="+mn-ea"/>
                <a:ea typeface="+mn-ea"/>
              </a:rPr>
              <a:t> 啟動</a:t>
            </a:r>
            <a:r>
              <a:rPr lang="en-US" altLang="zh-TW" sz="2400" dirty="0">
                <a:latin typeface="+mn-ea"/>
                <a:ea typeface="+mn-ea"/>
              </a:rPr>
              <a:t>DEH Make</a:t>
            </a:r>
            <a:r>
              <a:rPr lang="zh-TW" altLang="en-US" sz="2400" dirty="0">
                <a:latin typeface="+mn-ea"/>
                <a:ea typeface="+mn-ea"/>
              </a:rPr>
              <a:t> </a:t>
            </a:r>
            <a:r>
              <a:rPr lang="en-US" altLang="zh-TW" sz="2400" dirty="0">
                <a:latin typeface="+mn-ea"/>
                <a:ea typeface="+mn-ea"/>
              </a:rPr>
              <a:t>II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900113" y="479715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2.</a:t>
            </a:r>
            <a:r>
              <a:rPr lang="zh-TW" altLang="en-US" sz="2400" dirty="0" smtClean="0">
                <a:latin typeface="+mn-ea"/>
                <a:ea typeface="+mn-ea"/>
              </a:rPr>
              <a:t> 點選</a:t>
            </a:r>
            <a:r>
              <a:rPr lang="zh-TW" altLang="en-US" sz="2400" dirty="0">
                <a:latin typeface="+mn-ea"/>
                <a:ea typeface="+mn-ea"/>
              </a:rPr>
              <a:t>下方圖片圖示按鈕</a:t>
            </a:r>
            <a:endParaRPr lang="en-US" altLang="zh-TW" sz="2400" dirty="0">
              <a:latin typeface="+mn-ea"/>
              <a:ea typeface="+mn-ea"/>
            </a:endParaRPr>
          </a:p>
        </p:txBody>
      </p:sp>
      <p:cxnSp>
        <p:nvCxnSpPr>
          <p:cNvPr id="18" name="直線單箭頭接點 17"/>
          <p:cNvCxnSpPr>
            <a:stCxn id="11" idx="1"/>
            <a:endCxn id="16" idx="3"/>
          </p:cNvCxnSpPr>
          <p:nvPr/>
        </p:nvCxnSpPr>
        <p:spPr>
          <a:xfrm flipH="1" flipV="1">
            <a:off x="4624209" y="5027985"/>
            <a:ext cx="1652983" cy="11017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景點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325091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所有欄位必填及加入聲音才能暫存景點和</a:t>
            </a:r>
            <a:r>
              <a:rPr lang="zh-TW" altLang="en-US" sz="2400" dirty="0" smtClean="0">
                <a:solidFill>
                  <a:srgbClr val="FF0000"/>
                </a:solidFill>
              </a:rPr>
              <a:t>上</a:t>
            </a:r>
            <a:r>
              <a:rPr lang="zh-TW" altLang="en-US" sz="2400" dirty="0">
                <a:solidFill>
                  <a:srgbClr val="FF0000"/>
                </a:solidFill>
              </a:rPr>
              <a:t>傳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所有欄位皆必須填妥</a:t>
            </a:r>
            <a:endParaRPr lang="en-US" altLang="zh-TW" sz="2000" dirty="0" smtClean="0"/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經緯度可由下方工具列第一個按鈕進行定位</a:t>
            </a:r>
            <a:endParaRPr lang="en-US" altLang="zh-TW" sz="20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42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2161015" y="2637092"/>
            <a:ext cx="4821766" cy="3837601"/>
            <a:chOff x="2161015" y="2637092"/>
            <a:chExt cx="4821766" cy="3837601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5210" y="2637092"/>
              <a:ext cx="2157571" cy="38376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015" y="2637092"/>
              <a:ext cx="2157571" cy="38376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2161016" y="3026642"/>
              <a:ext cx="2157672" cy="3172469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825311" y="6199111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7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景點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9298" y="1468916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TW" altLang="en-US" sz="2400" dirty="0"/>
              <a:t>可由下方工具列</a:t>
            </a:r>
            <a:r>
              <a:rPr lang="zh-TW" altLang="en-US" sz="2400" dirty="0" smtClean="0"/>
              <a:t>第二個</a:t>
            </a:r>
            <a:r>
              <a:rPr lang="zh-TW" altLang="en-US" sz="2400" dirty="0"/>
              <a:t>按鈕</a:t>
            </a:r>
            <a:r>
              <a:rPr lang="zh-TW" altLang="en-US" sz="2400" dirty="0" smtClean="0"/>
              <a:t>進行加入</a:t>
            </a:r>
            <a:r>
              <a:rPr lang="zh-TW" altLang="en-US" sz="2400" dirty="0" smtClean="0">
                <a:solidFill>
                  <a:srgbClr val="FF0000"/>
                </a:solidFill>
              </a:rPr>
              <a:t>景點聲</a:t>
            </a:r>
            <a:r>
              <a:rPr lang="zh-TW" altLang="en-US" sz="2400" dirty="0">
                <a:solidFill>
                  <a:srgbClr val="FF0000"/>
                </a:solidFill>
              </a:rPr>
              <a:t>音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43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1999691" y="2636912"/>
            <a:ext cx="5146157" cy="3856485"/>
            <a:chOff x="1999691" y="2636912"/>
            <a:chExt cx="5146157" cy="385648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8277" y="2636912"/>
              <a:ext cx="2157571" cy="38376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91" y="2646445"/>
              <a:ext cx="2157571" cy="3837600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2590495" y="6217815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274771" y="4149079"/>
              <a:ext cx="1584176" cy="864097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5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景點</a:t>
            </a:r>
            <a:r>
              <a:rPr lang="en-US" altLang="zh-TW" dirty="0" smtClean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sz="2400" dirty="0" smtClean="0"/>
              <a:t>針對景點說明可以使用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錄製解說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功能來錄製景點解說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grpSp>
        <p:nvGrpSpPr>
          <p:cNvPr id="8" name="群組 7"/>
          <p:cNvGrpSpPr/>
          <p:nvPr/>
        </p:nvGrpSpPr>
        <p:grpSpPr>
          <a:xfrm>
            <a:off x="1886134" y="2467919"/>
            <a:ext cx="5371632" cy="3840806"/>
            <a:chOff x="1886134" y="2467919"/>
            <a:chExt cx="5371632" cy="3840806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134" y="2467919"/>
              <a:ext cx="2157571" cy="38376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195" y="2467919"/>
              <a:ext cx="2157571" cy="3837600"/>
            </a:xfrm>
            <a:prstGeom prst="rect">
              <a:avLst/>
            </a:prstGeom>
          </p:spPr>
        </p:pic>
        <p:sp>
          <p:nvSpPr>
            <p:cNvPr id="19" name="圓角矩形 18"/>
            <p:cNvSpPr/>
            <p:nvPr/>
          </p:nvSpPr>
          <p:spPr>
            <a:xfrm>
              <a:off x="3107702" y="6033143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5390856" y="4005064"/>
              <a:ext cx="1584176" cy="792088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1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</a:t>
            </a:r>
            <a:r>
              <a:rPr lang="zh-TW" altLang="en-US" dirty="0"/>
              <a:t>聲音</a:t>
            </a:r>
            <a:r>
              <a:rPr lang="zh-TW" altLang="en-US" dirty="0" smtClean="0"/>
              <a:t>景點</a:t>
            </a:r>
            <a:r>
              <a:rPr lang="en-US" altLang="zh-TW" dirty="0" smtClean="0"/>
              <a:t>(5)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zh-TW" altLang="en-US" sz="2400" dirty="0" smtClean="0"/>
              <a:t>完成的景點可點擊下方工具列最後一項案件進行儲存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尚未上傳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，會暫存於手機中，可於網路便利時上傳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grpSp>
        <p:nvGrpSpPr>
          <p:cNvPr id="12" name="群組 11"/>
          <p:cNvGrpSpPr/>
          <p:nvPr/>
        </p:nvGrpSpPr>
        <p:grpSpPr>
          <a:xfrm>
            <a:off x="1886235" y="2470765"/>
            <a:ext cx="5371531" cy="3837960"/>
            <a:chOff x="1886235" y="2470765"/>
            <a:chExt cx="5371531" cy="383796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195" y="2470765"/>
              <a:ext cx="2157571" cy="3837600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1886235" y="2470945"/>
              <a:ext cx="5371531" cy="3837780"/>
              <a:chOff x="1886235" y="2470945"/>
              <a:chExt cx="5371531" cy="383778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6235" y="2470945"/>
                <a:ext cx="2157571" cy="3837600"/>
              </a:xfrm>
              <a:prstGeom prst="rect">
                <a:avLst/>
              </a:prstGeom>
            </p:spPr>
          </p:pic>
          <p:grpSp>
            <p:nvGrpSpPr>
              <p:cNvPr id="8" name="群組 7"/>
              <p:cNvGrpSpPr/>
              <p:nvPr/>
            </p:nvGrpSpPr>
            <p:grpSpPr>
              <a:xfrm>
                <a:off x="3670120" y="2852936"/>
                <a:ext cx="3587646" cy="3455789"/>
                <a:chOff x="3670120" y="2852936"/>
                <a:chExt cx="3587646" cy="3455789"/>
              </a:xfrm>
            </p:grpSpPr>
            <p:sp>
              <p:nvSpPr>
                <p:cNvPr id="19" name="圓角矩形 18"/>
                <p:cNvSpPr/>
                <p:nvPr/>
              </p:nvSpPr>
              <p:spPr>
                <a:xfrm>
                  <a:off x="3670120" y="6033143"/>
                  <a:ext cx="360041" cy="275582"/>
                </a:xfrm>
                <a:prstGeom prst="roundRect">
                  <a:avLst>
                    <a:gd name="adj" fmla="val 11370"/>
                  </a:avLst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圓角矩形 10"/>
                <p:cNvSpPr/>
                <p:nvPr/>
              </p:nvSpPr>
              <p:spPr>
                <a:xfrm>
                  <a:off x="5100195" y="2852936"/>
                  <a:ext cx="2157571" cy="360040"/>
                </a:xfrm>
                <a:prstGeom prst="roundRect">
                  <a:avLst>
                    <a:gd name="adj" fmla="val 11370"/>
                  </a:avLst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78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製作影片景</a:t>
            </a:r>
            <a:r>
              <a:rPr lang="zh-TW" altLang="en-US" dirty="0" smtClean="0"/>
              <a:t>點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46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7338"/>
            <a:ext cx="2664024" cy="473841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948264" y="5919604"/>
            <a:ext cx="405768" cy="418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900113" y="370219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1.</a:t>
            </a:r>
            <a:r>
              <a:rPr lang="zh-TW" altLang="en-US" sz="2400" dirty="0" smtClean="0">
                <a:latin typeface="+mn-ea"/>
                <a:ea typeface="+mn-ea"/>
              </a:rPr>
              <a:t> 啟動</a:t>
            </a:r>
            <a:r>
              <a:rPr lang="en-US" altLang="zh-TW" sz="2400" dirty="0">
                <a:latin typeface="+mn-ea"/>
                <a:ea typeface="+mn-ea"/>
              </a:rPr>
              <a:t>DEH Make</a:t>
            </a:r>
            <a:r>
              <a:rPr lang="zh-TW" altLang="en-US" sz="2400" dirty="0">
                <a:latin typeface="+mn-ea"/>
                <a:ea typeface="+mn-ea"/>
              </a:rPr>
              <a:t> </a:t>
            </a:r>
            <a:r>
              <a:rPr lang="en-US" altLang="zh-TW" sz="2400" dirty="0">
                <a:latin typeface="+mn-ea"/>
                <a:ea typeface="+mn-ea"/>
              </a:rPr>
              <a:t>II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900113" y="479715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ea"/>
                <a:ea typeface="+mn-ea"/>
              </a:rPr>
              <a:t>2.</a:t>
            </a:r>
            <a:r>
              <a:rPr lang="zh-TW" altLang="en-US" sz="2400" dirty="0" smtClean="0">
                <a:latin typeface="+mn-ea"/>
                <a:ea typeface="+mn-ea"/>
              </a:rPr>
              <a:t> 點選</a:t>
            </a:r>
            <a:r>
              <a:rPr lang="zh-TW" altLang="en-US" sz="2400" dirty="0">
                <a:latin typeface="+mn-ea"/>
                <a:ea typeface="+mn-ea"/>
              </a:rPr>
              <a:t>下方圖片圖示按鈕</a:t>
            </a:r>
            <a:endParaRPr lang="en-US" altLang="zh-TW" sz="2400" dirty="0">
              <a:latin typeface="+mn-ea"/>
              <a:ea typeface="+mn-ea"/>
            </a:endParaRPr>
          </a:p>
        </p:txBody>
      </p:sp>
      <p:cxnSp>
        <p:nvCxnSpPr>
          <p:cNvPr id="18" name="直線單箭頭接點 17"/>
          <p:cNvCxnSpPr>
            <a:stCxn id="11" idx="1"/>
            <a:endCxn id="16" idx="3"/>
          </p:cNvCxnSpPr>
          <p:nvPr/>
        </p:nvCxnSpPr>
        <p:spPr>
          <a:xfrm flipH="1" flipV="1">
            <a:off x="4624209" y="5027985"/>
            <a:ext cx="2324055" cy="11006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42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製作影</a:t>
            </a:r>
            <a:r>
              <a:rPr lang="zh-TW" altLang="en-US" dirty="0"/>
              <a:t>片</a:t>
            </a:r>
            <a:r>
              <a:rPr lang="zh-TW" altLang="en-US" dirty="0" smtClean="0"/>
              <a:t>景點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325091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所有欄位必填及加入影片才能暫存景點和</a:t>
            </a:r>
            <a:r>
              <a:rPr lang="zh-TW" altLang="en-US" sz="2400" dirty="0" smtClean="0">
                <a:solidFill>
                  <a:srgbClr val="FF0000"/>
                </a:solidFill>
              </a:rPr>
              <a:t>上</a:t>
            </a:r>
            <a:r>
              <a:rPr lang="zh-TW" altLang="en-US" sz="2400" dirty="0">
                <a:solidFill>
                  <a:srgbClr val="FF0000"/>
                </a:solidFill>
              </a:rPr>
              <a:t>傳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所有欄位皆必須填妥</a:t>
            </a:r>
            <a:endParaRPr lang="en-US" altLang="zh-TW" sz="2000" dirty="0" smtClean="0"/>
          </a:p>
          <a:p>
            <a:pPr marL="914400" lvl="1" indent="-514350">
              <a:buFont typeface="+mj-lt"/>
              <a:buAutoNum type="circleNumWdWhitePlain"/>
            </a:pPr>
            <a:r>
              <a:rPr lang="zh-TW" altLang="en-US" sz="2000" dirty="0" smtClean="0"/>
              <a:t>經緯度可由下方工具列第一個按鈕進行定位</a:t>
            </a:r>
            <a:endParaRPr lang="en-US" altLang="zh-TW" sz="20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47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2161015" y="2636912"/>
            <a:ext cx="4825093" cy="3842928"/>
            <a:chOff x="2161015" y="2636912"/>
            <a:chExt cx="4825093" cy="384292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537" y="2642240"/>
              <a:ext cx="2157571" cy="38376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015" y="2636912"/>
              <a:ext cx="2157571" cy="38376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2161016" y="3026642"/>
              <a:ext cx="2157672" cy="3172469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4825311" y="6199111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18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製作影片景點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09298" y="1468916"/>
            <a:ext cx="7912100" cy="475138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TW" altLang="en-US" sz="2400" dirty="0"/>
              <a:t>可由下方工具列</a:t>
            </a:r>
            <a:r>
              <a:rPr lang="zh-TW" altLang="en-US" sz="2400" dirty="0" smtClean="0"/>
              <a:t>第二個</a:t>
            </a:r>
            <a:r>
              <a:rPr lang="zh-TW" altLang="en-US" sz="2400" dirty="0"/>
              <a:t>按鈕</a:t>
            </a:r>
            <a:r>
              <a:rPr lang="zh-TW" altLang="en-US" sz="2400" dirty="0" smtClean="0"/>
              <a:t>進行加入</a:t>
            </a:r>
            <a:r>
              <a:rPr lang="zh-TW" altLang="en-US" sz="2400" dirty="0" smtClean="0">
                <a:solidFill>
                  <a:srgbClr val="FF0000"/>
                </a:solidFill>
              </a:rPr>
              <a:t>景點影片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48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1999690" y="2636912"/>
            <a:ext cx="5140573" cy="3856485"/>
            <a:chOff x="1999690" y="2636912"/>
            <a:chExt cx="5140573" cy="38564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2692" y="2636912"/>
              <a:ext cx="2157571" cy="38376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690" y="2636912"/>
              <a:ext cx="2157571" cy="3837600"/>
            </a:xfrm>
            <a:prstGeom prst="rect">
              <a:avLst/>
            </a:prstGeom>
          </p:spPr>
        </p:pic>
        <p:sp>
          <p:nvSpPr>
            <p:cNvPr id="11" name="圓角矩形 10"/>
            <p:cNvSpPr/>
            <p:nvPr/>
          </p:nvSpPr>
          <p:spPr>
            <a:xfrm>
              <a:off x="2590495" y="6217815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6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製作影片景點</a:t>
            </a:r>
            <a:r>
              <a:rPr lang="en-US" altLang="zh-TW" dirty="0" smtClean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sz="2400" dirty="0" smtClean="0"/>
              <a:t>針對景點說明可以使用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錄製解說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功能來錄製景點解說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grpSp>
        <p:nvGrpSpPr>
          <p:cNvPr id="7" name="群組 6"/>
          <p:cNvGrpSpPr/>
          <p:nvPr/>
        </p:nvGrpSpPr>
        <p:grpSpPr>
          <a:xfrm>
            <a:off x="1886133" y="2464713"/>
            <a:ext cx="5369609" cy="3853395"/>
            <a:chOff x="1886133" y="2464713"/>
            <a:chExt cx="5369609" cy="38533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171" y="2480508"/>
              <a:ext cx="2157571" cy="38376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133" y="2464713"/>
              <a:ext cx="2157571" cy="3837600"/>
            </a:xfrm>
            <a:prstGeom prst="rect">
              <a:avLst/>
            </a:prstGeom>
          </p:spPr>
        </p:pic>
        <p:sp>
          <p:nvSpPr>
            <p:cNvPr id="19" name="圓角矩形 18"/>
            <p:cNvSpPr/>
            <p:nvPr/>
          </p:nvSpPr>
          <p:spPr>
            <a:xfrm>
              <a:off x="3107702" y="6033143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5390856" y="4005064"/>
              <a:ext cx="1584176" cy="792088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製作相片景點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啟動</a:t>
            </a:r>
            <a:r>
              <a:rPr lang="en-US" altLang="zh-TW" sz="2400" dirty="0"/>
              <a:t>DEH Make</a:t>
            </a:r>
            <a:r>
              <a:rPr lang="zh-TW" altLang="en-US" sz="2400" dirty="0"/>
              <a:t> </a:t>
            </a:r>
            <a:r>
              <a:rPr lang="en-US" altLang="zh-TW" sz="2400" dirty="0"/>
              <a:t>II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點選上</a:t>
            </a:r>
            <a:r>
              <a:rPr lang="zh-TW" altLang="en-US" sz="2400" dirty="0"/>
              <a:t>方</a:t>
            </a:r>
            <a:r>
              <a:rPr lang="zh-TW" altLang="en-US" sz="2400" dirty="0" smtClean="0"/>
              <a:t>功能表「加號圖示」進入</a:t>
            </a:r>
            <a:r>
              <a:rPr lang="zh-TW" altLang="en-US" sz="2400" b="1" dirty="0"/>
              <a:t>相片</a:t>
            </a:r>
            <a:r>
              <a:rPr lang="zh-TW" altLang="en-US" sz="2400" dirty="0"/>
              <a:t>景點製作</a:t>
            </a:r>
            <a:endParaRPr lang="en-US" altLang="zh-TW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填入景點介紹資訊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601399" y="6229994"/>
            <a:ext cx="4967287" cy="24765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12" name="向右箭號 11"/>
          <p:cNvSpPr/>
          <p:nvPr/>
        </p:nvSpPr>
        <p:spPr>
          <a:xfrm>
            <a:off x="2741302" y="4357364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5903076" y="4346361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4" y="2894666"/>
            <a:ext cx="2014875" cy="358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05" y="2898577"/>
            <a:ext cx="2014875" cy="3582000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574895" y="2999268"/>
            <a:ext cx="373692" cy="313048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548" y="2891268"/>
            <a:ext cx="2014875" cy="3582000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4481732" y="3301430"/>
            <a:ext cx="1026372" cy="271586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製作影片景點</a:t>
            </a:r>
            <a:r>
              <a:rPr lang="en-US" altLang="zh-TW" dirty="0" smtClean="0"/>
              <a:t>(5)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zh-TW" altLang="en-US" sz="2400" dirty="0" smtClean="0"/>
              <a:t>完成的景點可點擊下方工具列最後一項案件進行儲存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尚未上傳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，會暫存於手機中，可於網路便利時上傳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grpSp>
        <p:nvGrpSpPr>
          <p:cNvPr id="14" name="群組 13"/>
          <p:cNvGrpSpPr/>
          <p:nvPr/>
        </p:nvGrpSpPr>
        <p:grpSpPr>
          <a:xfrm>
            <a:off x="1886234" y="2470765"/>
            <a:ext cx="5371532" cy="3837960"/>
            <a:chOff x="1886234" y="2470765"/>
            <a:chExt cx="5371532" cy="383796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194" y="2470765"/>
              <a:ext cx="2157571" cy="3837600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1886234" y="2470765"/>
              <a:ext cx="5371532" cy="3837960"/>
              <a:chOff x="1886234" y="2470765"/>
              <a:chExt cx="5371532" cy="3837960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6234" y="2470765"/>
                <a:ext cx="2157571" cy="3837600"/>
              </a:xfrm>
              <a:prstGeom prst="rect">
                <a:avLst/>
              </a:prstGeom>
            </p:spPr>
          </p:pic>
          <p:grpSp>
            <p:nvGrpSpPr>
              <p:cNvPr id="8" name="群組 7"/>
              <p:cNvGrpSpPr/>
              <p:nvPr/>
            </p:nvGrpSpPr>
            <p:grpSpPr>
              <a:xfrm>
                <a:off x="3670120" y="2852936"/>
                <a:ext cx="3587646" cy="3455789"/>
                <a:chOff x="3670120" y="2852936"/>
                <a:chExt cx="3587646" cy="3455789"/>
              </a:xfrm>
            </p:grpSpPr>
            <p:sp>
              <p:nvSpPr>
                <p:cNvPr id="19" name="圓角矩形 18"/>
                <p:cNvSpPr/>
                <p:nvPr/>
              </p:nvSpPr>
              <p:spPr>
                <a:xfrm>
                  <a:off x="3670120" y="6033143"/>
                  <a:ext cx="360041" cy="275582"/>
                </a:xfrm>
                <a:prstGeom prst="roundRect">
                  <a:avLst>
                    <a:gd name="adj" fmla="val 11370"/>
                  </a:avLst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圓角矩形 10"/>
                <p:cNvSpPr/>
                <p:nvPr/>
              </p:nvSpPr>
              <p:spPr>
                <a:xfrm>
                  <a:off x="5100195" y="2852936"/>
                  <a:ext cx="2157571" cy="360040"/>
                </a:xfrm>
                <a:prstGeom prst="roundRect">
                  <a:avLst>
                    <a:gd name="adj" fmla="val 11370"/>
                  </a:avLst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401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上傳、</a:t>
            </a:r>
            <a:r>
              <a:rPr lang="zh-TW" altLang="en-US" dirty="0" smtClean="0"/>
              <a:t>修改</a:t>
            </a:r>
            <a:r>
              <a:rPr lang="zh-TW" altLang="en-US" dirty="0" smtClean="0"/>
              <a:t>及刪除景點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在 </a:t>
            </a:r>
            <a:r>
              <a:rPr lang="en-US" altLang="zh-TW" sz="2400" dirty="0" smtClean="0"/>
              <a:t>DEH Make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II</a:t>
            </a:r>
            <a:r>
              <a:rPr lang="zh-TW" altLang="en-US" sz="2400" dirty="0" smtClean="0"/>
              <a:t> 主</a:t>
            </a:r>
            <a:r>
              <a:rPr lang="zh-TW" altLang="en-US" sz="2400" dirty="0"/>
              <a:t>畫面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點選需要修改的景點即可進入修改頁面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對需要</a:t>
            </a:r>
            <a:r>
              <a:rPr lang="zh-TW" altLang="en-US" sz="2400" dirty="0" smtClean="0">
                <a:solidFill>
                  <a:srgbClr val="FF0000"/>
                </a:solidFill>
              </a:rPr>
              <a:t>上傳</a:t>
            </a:r>
            <a:r>
              <a:rPr lang="zh-TW" altLang="en-US" sz="2400" dirty="0" smtClean="0"/>
              <a:t>或是要</a:t>
            </a:r>
            <a:r>
              <a:rPr lang="zh-TW" altLang="en-US" sz="2400" dirty="0" smtClean="0">
                <a:solidFill>
                  <a:srgbClr val="FF0000"/>
                </a:solidFill>
              </a:rPr>
              <a:t>刪除</a:t>
            </a:r>
            <a:r>
              <a:rPr lang="zh-TW" altLang="en-US" sz="2400" dirty="0" smtClean="0"/>
              <a:t>的景點</a:t>
            </a:r>
            <a:r>
              <a:rPr lang="zh-TW" altLang="en-US" sz="2400" dirty="0" smtClean="0">
                <a:solidFill>
                  <a:srgbClr val="FF0000"/>
                </a:solidFill>
              </a:rPr>
              <a:t>向左滑動</a:t>
            </a:r>
            <a:r>
              <a:rPr lang="zh-TW" altLang="en-US" sz="2400" dirty="0" smtClean="0"/>
              <a:t>，選擇需要刪除的景點即可刪除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51</a:t>
            </a:fld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411760" y="3390361"/>
            <a:ext cx="4647261" cy="3142800"/>
            <a:chOff x="2411760" y="3390361"/>
            <a:chExt cx="4647261" cy="31428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3392313"/>
              <a:ext cx="1765844" cy="314084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3390361"/>
              <a:ext cx="1766941" cy="3142800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 flipH="1">
              <a:off x="5580112" y="3861048"/>
              <a:ext cx="5954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圓角矩形 14"/>
            <p:cNvSpPr/>
            <p:nvPr/>
          </p:nvSpPr>
          <p:spPr>
            <a:xfrm>
              <a:off x="2411760" y="3697712"/>
              <a:ext cx="1765844" cy="32667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372749" y="3670707"/>
              <a:ext cx="686272" cy="334357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7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上傳成功後分</a:t>
            </a:r>
            <a:r>
              <a:rPr lang="zh-TW" altLang="en-US" dirty="0"/>
              <a:t>享</a:t>
            </a:r>
            <a:r>
              <a:rPr lang="zh-TW" altLang="en-US" dirty="0" smtClean="0"/>
              <a:t>景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在景點上傳成功後點選</a:t>
            </a:r>
            <a:r>
              <a:rPr lang="zh-TW" altLang="en-US" sz="2400" dirty="0" smtClean="0">
                <a:solidFill>
                  <a:srgbClr val="FF0000"/>
                </a:solidFill>
              </a:rPr>
              <a:t>分</a:t>
            </a:r>
            <a:r>
              <a:rPr lang="zh-TW" altLang="en-US" sz="2400" dirty="0">
                <a:solidFill>
                  <a:srgbClr val="FF0000"/>
                </a:solidFill>
              </a:rPr>
              <a:t>享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選擇想要分享到的社群</a:t>
            </a:r>
            <a:r>
              <a:rPr lang="en-US" altLang="zh-TW" sz="2400" dirty="0" smtClean="0"/>
              <a:t>(Facebook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Line</a:t>
            </a:r>
            <a:r>
              <a:rPr lang="zh-TW" altLang="en-US" sz="2400" dirty="0" smtClean="0"/>
              <a:t>等</a:t>
            </a:r>
            <a:r>
              <a:rPr lang="en-US" altLang="zh-TW" sz="2400" dirty="0" smtClean="0"/>
              <a:t>)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52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1875036" y="2567057"/>
            <a:ext cx="5393928" cy="3837600"/>
            <a:chOff x="2055723" y="2791800"/>
            <a:chExt cx="5393928" cy="38376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2791800"/>
              <a:ext cx="2157571" cy="38376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723" y="2791800"/>
              <a:ext cx="2157571" cy="38376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2323595" y="4299614"/>
              <a:ext cx="1584176" cy="857578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5292081" y="4830665"/>
              <a:ext cx="2157570" cy="686567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8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查看景點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上傳景點完成後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可進入文史脈流網站，查看自己的景點有無正確上傳。</a:t>
            </a:r>
            <a:endParaRPr lang="en-US" altLang="zh-TW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網址為：</a:t>
            </a:r>
            <a:r>
              <a:rPr lang="en-US" altLang="zh-TW" sz="2400" dirty="0" smtClean="0"/>
              <a:t> </a:t>
            </a:r>
            <a:r>
              <a:rPr lang="en-US" altLang="zh-TW" sz="2400" dirty="0" smtClean="0">
                <a:hlinkClick r:id="rId3"/>
              </a:rPr>
              <a:t>https://deh.csie.ncku.edu.tw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856563"/>
            <a:ext cx="2160240" cy="38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帳號登入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在 </a:t>
            </a:r>
            <a:r>
              <a:rPr lang="en-US" altLang="zh-TW" sz="2400" dirty="0" smtClean="0"/>
              <a:t>DEH Make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II</a:t>
            </a:r>
            <a:r>
              <a:rPr lang="zh-TW" altLang="en-US" sz="2400" dirty="0" smtClean="0"/>
              <a:t> 主</a:t>
            </a:r>
            <a:r>
              <a:rPr lang="zh-TW" altLang="en-US" sz="2400" dirty="0"/>
              <a:t>畫面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登入後，點選右上角的按鍵，進入個人頁面，填寫資料完成登入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54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1907704" y="2791800"/>
            <a:ext cx="5398804" cy="3837600"/>
            <a:chOff x="1875066" y="2640578"/>
            <a:chExt cx="5398804" cy="3837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299" y="2640578"/>
              <a:ext cx="2157571" cy="3837600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1875066" y="2640578"/>
              <a:ext cx="2977647" cy="3837600"/>
              <a:chOff x="1978839" y="2462836"/>
              <a:chExt cx="2977647" cy="3837600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8839" y="2462836"/>
                <a:ext cx="2157571" cy="3837600"/>
              </a:xfrm>
              <a:prstGeom prst="rect">
                <a:avLst/>
              </a:prstGeom>
            </p:spPr>
          </p:pic>
          <p:sp>
            <p:nvSpPr>
              <p:cNvPr id="12" name="圓角矩形 11"/>
              <p:cNvSpPr/>
              <p:nvPr/>
            </p:nvSpPr>
            <p:spPr>
              <a:xfrm>
                <a:off x="3776369" y="2531178"/>
                <a:ext cx="360041" cy="275582"/>
              </a:xfrm>
              <a:prstGeom prst="roundRect">
                <a:avLst>
                  <a:gd name="adj" fmla="val 11370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向右箭號 13"/>
              <p:cNvSpPr/>
              <p:nvPr/>
            </p:nvSpPr>
            <p:spPr>
              <a:xfrm>
                <a:off x="4399995" y="4259688"/>
                <a:ext cx="556491" cy="243895"/>
              </a:xfrm>
              <a:prstGeom prst="rightArrow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8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</a:t>
            </a:r>
            <a:r>
              <a:rPr lang="zh-TW" altLang="en-US" dirty="0" smtClean="0"/>
              <a:t>看與管理群組功能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在 </a:t>
            </a:r>
            <a:r>
              <a:rPr lang="en-US" altLang="zh-TW" sz="2400" dirty="0" smtClean="0"/>
              <a:t>DEH Make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II</a:t>
            </a:r>
            <a:r>
              <a:rPr lang="zh-TW" altLang="en-US" sz="2400" dirty="0" smtClean="0"/>
              <a:t> 主</a:t>
            </a:r>
            <a:r>
              <a:rPr lang="zh-TW" altLang="en-US" sz="2400" dirty="0"/>
              <a:t>畫面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/>
              <a:t>登入後，點選左上角的按鍵，進入群組頁面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55</a:t>
            </a:fld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1870130" y="2640578"/>
            <a:ext cx="5403740" cy="3837600"/>
            <a:chOff x="1973903" y="2462836"/>
            <a:chExt cx="5403740" cy="38376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839" y="2462836"/>
              <a:ext cx="2157571" cy="38376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1973903" y="2556615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2462836"/>
              <a:ext cx="2157571" cy="3837600"/>
            </a:xfrm>
            <a:prstGeom prst="rect">
              <a:avLst/>
            </a:prstGeom>
          </p:spPr>
        </p:pic>
        <p:sp>
          <p:nvSpPr>
            <p:cNvPr id="14" name="向右箭號 13"/>
            <p:cNvSpPr/>
            <p:nvPr/>
          </p:nvSpPr>
          <p:spPr>
            <a:xfrm>
              <a:off x="4399995" y="4259688"/>
              <a:ext cx="556491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12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建立群組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000" dirty="0" smtClean="0"/>
              <a:t>在 </a:t>
            </a:r>
            <a:r>
              <a:rPr lang="en-US" altLang="zh-TW" sz="2000" dirty="0" smtClean="0"/>
              <a:t>DEH Make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II</a:t>
            </a:r>
            <a:r>
              <a:rPr lang="zh-TW" altLang="en-US" sz="2000" dirty="0" smtClean="0"/>
              <a:t> 主</a:t>
            </a:r>
            <a:r>
              <a:rPr lang="zh-TW" altLang="en-US" sz="2000" dirty="0"/>
              <a:t>畫面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 smtClean="0"/>
              <a:t>登入後，點選左上角的按鍵，進入群組頁面點擊建立群組</a:t>
            </a:r>
            <a:endParaRPr lang="en-US" altLang="zh-TW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000" dirty="0" smtClean="0"/>
              <a:t>建立完成後會自動跳至編輯頁面進行編輯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56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63934" y="2903602"/>
            <a:ext cx="9016133" cy="3255699"/>
            <a:chOff x="74522" y="2903602"/>
            <a:chExt cx="9016133" cy="325569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9" y="2919301"/>
              <a:ext cx="1821589" cy="32400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74522" y="2996952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2919301"/>
              <a:ext cx="1821589" cy="3240000"/>
            </a:xfrm>
            <a:prstGeom prst="rect">
              <a:avLst/>
            </a:prstGeom>
          </p:spPr>
        </p:pic>
        <p:sp>
          <p:nvSpPr>
            <p:cNvPr id="14" name="向右箭號 13"/>
            <p:cNvSpPr/>
            <p:nvPr/>
          </p:nvSpPr>
          <p:spPr>
            <a:xfrm>
              <a:off x="1994630" y="4417353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417" y="2919301"/>
              <a:ext cx="1821589" cy="324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066" y="2903602"/>
              <a:ext cx="1821589" cy="3240000"/>
            </a:xfrm>
            <a:prstGeom prst="rect">
              <a:avLst/>
            </a:prstGeom>
          </p:spPr>
        </p:pic>
        <p:sp>
          <p:nvSpPr>
            <p:cNvPr id="13" name="向右箭號 12"/>
            <p:cNvSpPr/>
            <p:nvPr/>
          </p:nvSpPr>
          <p:spPr>
            <a:xfrm>
              <a:off x="4393323" y="4417353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6782882" y="4417353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2483768" y="5883719"/>
              <a:ext cx="1821589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876416" y="3272534"/>
              <a:ext cx="1821453" cy="1884658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8532440" y="5229200"/>
              <a:ext cx="484489" cy="144017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084168" y="5229200"/>
              <a:ext cx="502153" cy="149449"/>
            </a:xfrm>
            <a:prstGeom prst="roundRect">
              <a:avLst>
                <a:gd name="adj" fmla="val 17869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014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編輯群組</a:t>
            </a:r>
            <a:r>
              <a:rPr lang="en-US" altLang="zh-TW" dirty="0"/>
              <a:t>(</a:t>
            </a:r>
            <a:r>
              <a:rPr lang="zh-TW" altLang="en-US" dirty="0"/>
              <a:t>只有組頭可編輯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剛建立完群組即可編輯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或者點擊「群組管理」，選擇欲修改的群組，按下「編輯」按</a:t>
            </a:r>
            <a:r>
              <a:rPr lang="zh-TW" altLang="en-US" sz="2000" dirty="0" smtClean="0"/>
              <a:t>紐即可</a:t>
            </a:r>
            <a:r>
              <a:rPr lang="zh-TW" altLang="en-US" sz="2000" dirty="0"/>
              <a:t>編輯</a:t>
            </a:r>
            <a:endParaRPr lang="en-US" altLang="zh-TW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57</a:t>
            </a:fld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1260327" y="2919300"/>
            <a:ext cx="6623347" cy="3240001"/>
            <a:chOff x="74522" y="2919300"/>
            <a:chExt cx="6623347" cy="324000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280" y="2919300"/>
              <a:ext cx="1821589" cy="32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724" y="2919301"/>
              <a:ext cx="1821589" cy="32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19" y="2919301"/>
              <a:ext cx="1821589" cy="32400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74522" y="2996952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1994630" y="4417353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向右箭號 12"/>
            <p:cNvSpPr/>
            <p:nvPr/>
          </p:nvSpPr>
          <p:spPr>
            <a:xfrm>
              <a:off x="4393323" y="4417353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2477587" y="3573016"/>
              <a:ext cx="1821589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876416" y="3272534"/>
              <a:ext cx="1821453" cy="1884658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6084168" y="5229200"/>
              <a:ext cx="502153" cy="149449"/>
            </a:xfrm>
            <a:prstGeom prst="roundRect">
              <a:avLst>
                <a:gd name="adj" fmla="val 17869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9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申請加入群組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000" dirty="0" smtClean="0">
                <a:latin typeface="+mn-ea"/>
              </a:rPr>
              <a:t>在 </a:t>
            </a:r>
            <a:r>
              <a:rPr lang="en-US" altLang="zh-TW" sz="2000" dirty="0" smtClean="0">
                <a:latin typeface="+mn-ea"/>
              </a:rPr>
              <a:t>DEH Make</a:t>
            </a:r>
            <a:r>
              <a:rPr lang="zh-TW" altLang="en-US" sz="2000" dirty="0" smtClean="0">
                <a:latin typeface="+mn-ea"/>
              </a:rPr>
              <a:t> </a:t>
            </a:r>
            <a:r>
              <a:rPr lang="en-US" altLang="zh-TW" sz="2000" dirty="0" smtClean="0">
                <a:latin typeface="+mn-ea"/>
              </a:rPr>
              <a:t>II</a:t>
            </a:r>
            <a:r>
              <a:rPr lang="zh-TW" altLang="en-US" sz="2000" dirty="0" smtClean="0">
                <a:latin typeface="+mn-ea"/>
              </a:rPr>
              <a:t> 主</a:t>
            </a:r>
            <a:r>
              <a:rPr lang="zh-TW" altLang="en-US" sz="2000" dirty="0">
                <a:latin typeface="+mn-ea"/>
              </a:rPr>
              <a:t>畫面</a:t>
            </a:r>
            <a:endParaRPr lang="en-US" altLang="zh-TW" sz="20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+mn-ea"/>
              </a:rPr>
              <a:t>登入後，點選左上角的按鍵，進入群組</a:t>
            </a:r>
            <a:r>
              <a:rPr lang="zh-TW" altLang="en-US" sz="2000" dirty="0">
                <a:latin typeface="+mn-ea"/>
              </a:rPr>
              <a:t>頁面點選右上角「加號圖示」，會彈出一個對話框</a:t>
            </a:r>
            <a:endParaRPr lang="en-US" altLang="zh-TW" sz="20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latin typeface="+mn-ea"/>
              </a:rPr>
              <a:t>輸入欲加入的群組名稱，按下</a:t>
            </a:r>
            <a:r>
              <a:rPr lang="en-US" altLang="zh-TW" sz="2000" dirty="0" smtClean="0">
                <a:latin typeface="+mn-ea"/>
              </a:rPr>
              <a:t>”</a:t>
            </a:r>
            <a:r>
              <a:rPr lang="zh-TW" altLang="en-US" sz="2000" dirty="0" smtClean="0">
                <a:latin typeface="+mn-ea"/>
              </a:rPr>
              <a:t>發送申請</a:t>
            </a:r>
            <a:r>
              <a:rPr lang="en-US" altLang="zh-TW" sz="2000" dirty="0" smtClean="0">
                <a:latin typeface="+mn-ea"/>
              </a:rPr>
              <a:t>”</a:t>
            </a:r>
            <a:r>
              <a:rPr lang="zh-TW" altLang="en-US" sz="2000" dirty="0">
                <a:latin typeface="+mn-ea"/>
              </a:rPr>
              <a:t>即可</a:t>
            </a:r>
            <a:endParaRPr lang="en-US" altLang="zh-TW" sz="2000" dirty="0">
              <a:latin typeface="+mn-ea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58</a:t>
            </a:fld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1258146" y="3105236"/>
            <a:ext cx="6627708" cy="3240001"/>
            <a:chOff x="63934" y="3068724"/>
            <a:chExt cx="6627708" cy="324000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053" y="3068724"/>
              <a:ext cx="1821589" cy="3240000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63934" y="3068725"/>
              <a:ext cx="6380274" cy="3240000"/>
              <a:chOff x="74522" y="2919301"/>
              <a:chExt cx="6380274" cy="3240000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19" y="2919301"/>
                <a:ext cx="1821589" cy="3240000"/>
              </a:xfrm>
              <a:prstGeom prst="rect">
                <a:avLst/>
              </a:prstGeom>
            </p:spPr>
          </p:pic>
          <p:sp>
            <p:nvSpPr>
              <p:cNvPr id="12" name="圓角矩形 11"/>
              <p:cNvSpPr/>
              <p:nvPr/>
            </p:nvSpPr>
            <p:spPr>
              <a:xfrm>
                <a:off x="74522" y="2996952"/>
                <a:ext cx="360041" cy="275582"/>
              </a:xfrm>
              <a:prstGeom prst="roundRect">
                <a:avLst>
                  <a:gd name="adj" fmla="val 11370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2919301"/>
                <a:ext cx="1821589" cy="3240000"/>
              </a:xfrm>
              <a:prstGeom prst="rect">
                <a:avLst/>
              </a:prstGeom>
            </p:spPr>
          </p:pic>
          <p:sp>
            <p:nvSpPr>
              <p:cNvPr id="14" name="向右箭號 13"/>
              <p:cNvSpPr/>
              <p:nvPr/>
            </p:nvSpPr>
            <p:spPr>
              <a:xfrm>
                <a:off x="1994630" y="4417353"/>
                <a:ext cx="401172" cy="243895"/>
              </a:xfrm>
              <a:prstGeom prst="rightArrow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3" name="向右箭號 12"/>
              <p:cNvSpPr/>
              <p:nvPr/>
            </p:nvSpPr>
            <p:spPr>
              <a:xfrm>
                <a:off x="4393323" y="4417353"/>
                <a:ext cx="401172" cy="243895"/>
              </a:xfrm>
              <a:prstGeom prst="rightArrow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006524" y="2996952"/>
                <a:ext cx="298833" cy="275582"/>
              </a:xfrm>
              <a:prstGeom prst="roundRect">
                <a:avLst>
                  <a:gd name="adj" fmla="val 11370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圓角矩形 16"/>
              <p:cNvSpPr/>
              <p:nvPr/>
            </p:nvSpPr>
            <p:spPr>
              <a:xfrm>
                <a:off x="5124939" y="3639616"/>
                <a:ext cx="1329857" cy="808933"/>
              </a:xfrm>
              <a:prstGeom prst="roundRect">
                <a:avLst>
                  <a:gd name="adj" fmla="val 6111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編輯群組</a:t>
            </a:r>
            <a:r>
              <a:rPr lang="en-US" altLang="zh-TW" dirty="0"/>
              <a:t>(</a:t>
            </a:r>
            <a:r>
              <a:rPr lang="zh-TW" altLang="en-US" dirty="0"/>
              <a:t>只有組頭可編輯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剛建立完群組即可編輯</a:t>
            </a:r>
            <a:endParaRPr lang="en-US" altLang="zh-TW" sz="2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/>
              <a:t>或者點擊「群組管理」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點擊欲新增成員的群</a:t>
            </a:r>
            <a:r>
              <a:rPr lang="zh-TW" altLang="en-US" sz="2000" dirty="0" smtClean="0"/>
              <a:t>組</a:t>
            </a:r>
            <a:endParaRPr lang="en-US" altLang="zh-TW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/>
              <a:t>案右下角成員列表的按鍵，</a:t>
            </a:r>
            <a:r>
              <a:rPr lang="zh-TW" altLang="en-US" sz="2000" dirty="0"/>
              <a:t>輸入欲邀請的</a:t>
            </a:r>
            <a:r>
              <a:rPr lang="zh-TW" altLang="en-US" sz="2000" dirty="0" smtClean="0"/>
              <a:t>帳號，按下「</a:t>
            </a:r>
            <a:r>
              <a:rPr lang="en-US" altLang="zh-TW" sz="2000" dirty="0" smtClean="0"/>
              <a:t>+</a:t>
            </a:r>
            <a:r>
              <a:rPr lang="zh-TW" altLang="en-US" sz="2000" dirty="0" smtClean="0"/>
              <a:t>」即可</a:t>
            </a:r>
            <a:endParaRPr lang="en-US" altLang="zh-TW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59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35476" y="2852935"/>
            <a:ext cx="9046517" cy="3257514"/>
            <a:chOff x="35476" y="2852935"/>
            <a:chExt cx="9046517" cy="325751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34" y="2852935"/>
              <a:ext cx="1821589" cy="32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78" y="2852936"/>
              <a:ext cx="1821589" cy="32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2852936"/>
              <a:ext cx="1821589" cy="32400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35476" y="2930587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1955584" y="4350988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向右箭號 12"/>
            <p:cNvSpPr/>
            <p:nvPr/>
          </p:nvSpPr>
          <p:spPr>
            <a:xfrm>
              <a:off x="4354277" y="4350988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2438541" y="3506651"/>
              <a:ext cx="1821589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5748028" y="5822417"/>
              <a:ext cx="935410" cy="288032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404" y="2870449"/>
              <a:ext cx="1821589" cy="3240000"/>
            </a:xfrm>
            <a:prstGeom prst="rect">
              <a:avLst/>
            </a:prstGeom>
          </p:spPr>
        </p:pic>
        <p:sp>
          <p:nvSpPr>
            <p:cNvPr id="20" name="向右箭號 19"/>
            <p:cNvSpPr/>
            <p:nvPr/>
          </p:nvSpPr>
          <p:spPr>
            <a:xfrm>
              <a:off x="6759027" y="4350987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7260405" y="3206169"/>
              <a:ext cx="1799356" cy="300482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4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製作相片景點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5576" y="1325091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名稱欄位必填及完成拍照才能暫存景點，但所有欄位都必須填才能</a:t>
            </a:r>
            <a:r>
              <a:rPr lang="zh-TW" altLang="en-US" sz="2400" dirty="0">
                <a:solidFill>
                  <a:srgbClr val="FF0000"/>
                </a:solidFill>
              </a:rPr>
              <a:t>上</a:t>
            </a:r>
            <a:r>
              <a:rPr lang="zh-TW" altLang="en-US" sz="2400" dirty="0" smtClean="0">
                <a:solidFill>
                  <a:srgbClr val="FF0000"/>
                </a:solidFill>
              </a:rPr>
              <a:t>傳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經緯度可</a:t>
            </a:r>
            <a:r>
              <a:rPr lang="zh-TW" altLang="en-US" sz="2400" dirty="0" smtClean="0"/>
              <a:t>由拍完照片程式</a:t>
            </a:r>
            <a:r>
              <a:rPr lang="zh-TW" altLang="en-US" sz="2400" dirty="0"/>
              <a:t>自動取得或自行手動</a:t>
            </a:r>
            <a:r>
              <a:rPr lang="zh-TW" altLang="en-US" sz="2400" dirty="0" smtClean="0"/>
              <a:t>填入</a:t>
            </a: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2619875" y="5914788"/>
            <a:ext cx="4967287" cy="247650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830564" y="6066544"/>
            <a:ext cx="1135062" cy="247650"/>
          </a:xfrm>
        </p:spPr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sp>
        <p:nvSpPr>
          <p:cNvPr id="20" name="向右箭號 19"/>
          <p:cNvSpPr/>
          <p:nvPr/>
        </p:nvSpPr>
        <p:spPr>
          <a:xfrm>
            <a:off x="5795136" y="4271775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924944"/>
            <a:ext cx="1913625" cy="3402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09" y="2926594"/>
            <a:ext cx="1913625" cy="3402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4" y="2924944"/>
            <a:ext cx="1914553" cy="340365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278108" y="3317453"/>
            <a:ext cx="500336" cy="228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995769" y="3761866"/>
            <a:ext cx="1388134" cy="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向右箭號 26"/>
          <p:cNvSpPr/>
          <p:nvPr/>
        </p:nvSpPr>
        <p:spPr>
          <a:xfrm>
            <a:off x="2737388" y="4282333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9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查看通知並答覆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000" dirty="0">
                <a:latin typeface="+mn-ea"/>
              </a:rPr>
              <a:t>在 </a:t>
            </a:r>
            <a:r>
              <a:rPr lang="en-US" altLang="zh-TW" sz="2000" dirty="0">
                <a:latin typeface="+mn-ea"/>
              </a:rPr>
              <a:t>DEH Make</a:t>
            </a:r>
            <a:r>
              <a:rPr lang="zh-TW" altLang="en-US" sz="2000" dirty="0">
                <a:latin typeface="+mn-ea"/>
              </a:rPr>
              <a:t> </a:t>
            </a:r>
            <a:r>
              <a:rPr lang="en-US" altLang="zh-TW" sz="2000" dirty="0">
                <a:latin typeface="+mn-ea"/>
              </a:rPr>
              <a:t>II</a:t>
            </a:r>
            <a:r>
              <a:rPr lang="zh-TW" altLang="en-US" sz="2000" dirty="0">
                <a:latin typeface="+mn-ea"/>
              </a:rPr>
              <a:t> 主畫面</a:t>
            </a:r>
            <a:endParaRPr lang="en-US" altLang="zh-TW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+mn-ea"/>
              </a:rPr>
              <a:t>點選</a:t>
            </a:r>
            <a:r>
              <a:rPr lang="zh-TW" altLang="en-US" sz="2000" dirty="0">
                <a:latin typeface="+mn-ea"/>
              </a:rPr>
              <a:t>左上角的按鍵，進入群組頁</a:t>
            </a:r>
            <a:r>
              <a:rPr lang="zh-TW" altLang="en-US" sz="2000" dirty="0" smtClean="0">
                <a:latin typeface="+mn-ea"/>
              </a:rPr>
              <a:t>面，</a:t>
            </a:r>
            <a:r>
              <a:rPr lang="zh-TW" altLang="en-US" sz="2000" dirty="0" smtClean="0"/>
              <a:t>若</a:t>
            </a:r>
            <a:r>
              <a:rPr lang="zh-TW" altLang="en-US" sz="2000" dirty="0"/>
              <a:t>有人對你發送通知 ，</a:t>
            </a:r>
            <a:r>
              <a:rPr lang="zh-TW" altLang="en-US" sz="2000" dirty="0" smtClean="0"/>
              <a:t>「紅色驚嘆號」</a:t>
            </a:r>
            <a:r>
              <a:rPr lang="zh-TW" altLang="en-US" sz="2000" dirty="0"/>
              <a:t>按鈕會出現在螢幕</a:t>
            </a:r>
            <a:r>
              <a:rPr lang="zh-TW" altLang="en-US" sz="2000" dirty="0" smtClean="0"/>
              <a:t>上，點選可以進行查看並回覆</a:t>
            </a:r>
            <a:endParaRPr lang="en-US" altLang="zh-TW" sz="2000" dirty="0">
              <a:latin typeface="+mn-ea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60</a:t>
            </a:fld>
            <a:endParaRPr lang="en-US" altLang="zh-TW" dirty="0"/>
          </a:p>
        </p:txBody>
      </p:sp>
      <p:grpSp>
        <p:nvGrpSpPr>
          <p:cNvPr id="10" name="群組 9"/>
          <p:cNvGrpSpPr/>
          <p:nvPr/>
        </p:nvGrpSpPr>
        <p:grpSpPr>
          <a:xfrm>
            <a:off x="35476" y="2852934"/>
            <a:ext cx="9038017" cy="3242858"/>
            <a:chOff x="35476" y="2852934"/>
            <a:chExt cx="9038017" cy="324285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904" y="2855792"/>
              <a:ext cx="1821589" cy="324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646" y="2852934"/>
              <a:ext cx="1821589" cy="32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78" y="2852936"/>
              <a:ext cx="1821589" cy="324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3" y="2852936"/>
              <a:ext cx="1821589" cy="32400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35476" y="2930587"/>
              <a:ext cx="360041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右箭號 13"/>
            <p:cNvSpPr/>
            <p:nvPr/>
          </p:nvSpPr>
          <p:spPr>
            <a:xfrm>
              <a:off x="1955584" y="4350988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向右箭號 12"/>
            <p:cNvSpPr/>
            <p:nvPr/>
          </p:nvSpPr>
          <p:spPr>
            <a:xfrm>
              <a:off x="4354277" y="4350988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3635896" y="2930587"/>
              <a:ext cx="360040" cy="275582"/>
            </a:xfrm>
            <a:prstGeom prst="roundRect">
              <a:avLst>
                <a:gd name="adj" fmla="val 1137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4836311" y="3140968"/>
              <a:ext cx="1823924" cy="329197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向右箭號 19"/>
            <p:cNvSpPr/>
            <p:nvPr/>
          </p:nvSpPr>
          <p:spPr>
            <a:xfrm>
              <a:off x="6759027" y="4350987"/>
              <a:ext cx="401172" cy="243895"/>
            </a:xfrm>
            <a:prstGeom prst="rightArrow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7524328" y="4005064"/>
              <a:ext cx="1287886" cy="936103"/>
            </a:xfrm>
            <a:prstGeom prst="roundRect">
              <a:avLst>
                <a:gd name="adj" fmla="val 611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2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Ø"/>
              <a:defRPr kumimoji="1" sz="2800">
                <a:solidFill>
                  <a:schemeClr val="hlink"/>
                </a:solidFill>
                <a:latin typeface="Arial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SzPct val="50000"/>
              <a:buFont typeface="Wingdings" pitchFamily="2" charset="2"/>
              <a:buChar char="p"/>
              <a:defRPr kumimoji="1" sz="2400">
                <a:solidFill>
                  <a:srgbClr val="006600"/>
                </a:solidFill>
                <a:latin typeface="Arial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SzPct val="55000"/>
              <a:buFont typeface="Wingdings" pitchFamily="2" charset="2"/>
              <a:buChar char="u"/>
              <a:defRPr kumimoji="1" sz="2000">
                <a:solidFill>
                  <a:srgbClr val="990099"/>
                </a:solidFill>
                <a:latin typeface="Arial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1B6149-E640-41EB-B64B-8E36F261051E}" type="slidenum">
              <a:rPr lang="en-US" altLang="zh-TW" sz="240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TW" sz="2400" dirty="0" smtClean="0">
              <a:latin typeface="Times New Roman" pitchFamily="18" charset="0"/>
            </a:endParaRPr>
          </a:p>
        </p:txBody>
      </p:sp>
      <p:pic>
        <p:nvPicPr>
          <p:cNvPr id="7" name="Picture 2" descr="C:\Documents and Settings\Administrator\Local Settings\Temporary Internet Files\Content.IE5\ZXB8GBJM\MM900223765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429000"/>
            <a:ext cx="2230437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856623" y="1557338"/>
            <a:ext cx="52116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Ø"/>
              <a:defRPr kumimoji="1" sz="2800">
                <a:solidFill>
                  <a:schemeClr val="hlink"/>
                </a:solidFill>
                <a:latin typeface="Arial" charset="0"/>
                <a:ea typeface="標楷體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006600"/>
              </a:buClr>
              <a:buSzPct val="50000"/>
              <a:buFont typeface="Wingdings" pitchFamily="2" charset="2"/>
              <a:buChar char="p"/>
              <a:defRPr kumimoji="1" sz="2400">
                <a:solidFill>
                  <a:srgbClr val="006600"/>
                </a:solidFill>
                <a:latin typeface="Arial" charset="0"/>
                <a:ea typeface="標楷體" pitchFamily="65" charset="-12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SzPct val="55000"/>
              <a:buFont typeface="Wingdings" pitchFamily="2" charset="2"/>
              <a:buChar char="u"/>
              <a:defRPr kumimoji="1" sz="2000">
                <a:solidFill>
                  <a:srgbClr val="990099"/>
                </a:solidFill>
                <a:latin typeface="Arial" charset="0"/>
                <a:ea typeface="標楷體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dirty="0" smtClean="0">
                <a:solidFill>
                  <a:srgbClr val="C00000"/>
                </a:solidFill>
                <a:ea typeface="新細明體" pitchFamily="18" charset="-120"/>
              </a:rPr>
              <a:t>Thanks </a:t>
            </a:r>
            <a:r>
              <a:rPr lang="en-US" altLang="zh-TW" sz="3600" dirty="0">
                <a:solidFill>
                  <a:srgbClr val="C00000"/>
                </a:solidFill>
                <a:ea typeface="新細明體" pitchFamily="18" charset="-120"/>
              </a:rPr>
              <a:t>for your </a:t>
            </a:r>
            <a:r>
              <a:rPr lang="en-US" altLang="zh-TW" sz="3600" dirty="0" smtClean="0">
                <a:solidFill>
                  <a:srgbClr val="C00000"/>
                </a:solidFill>
                <a:ea typeface="新細明體" pitchFamily="18" charset="-120"/>
              </a:rPr>
              <a:t>listening</a:t>
            </a:r>
            <a:endParaRPr lang="zh-TW" altLang="en-US" sz="3600" dirty="0">
              <a:solidFill>
                <a:srgbClr val="C00000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879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製作相片景點</a:t>
            </a:r>
            <a:r>
              <a:rPr lang="en-US" altLang="zh-TW" dirty="0"/>
              <a:t>(3)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69218" y="-36960"/>
            <a:ext cx="7912100" cy="4751387"/>
          </a:xfrm>
        </p:spPr>
        <p:txBody>
          <a:bodyPr/>
          <a:lstStyle/>
          <a:p>
            <a:pPr marL="914400" lvl="1" indent="-514350">
              <a:buFont typeface="+mj-lt"/>
              <a:buAutoNum type="circleNumWdWhitePlain"/>
            </a:pPr>
            <a:endParaRPr lang="en-US" altLang="zh-TW" sz="2000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3" y="3047400"/>
            <a:ext cx="2014875" cy="3582000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2259326" y="3429000"/>
            <a:ext cx="380310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36" y="3047400"/>
            <a:ext cx="2014875" cy="3582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13" y="3047105"/>
            <a:ext cx="2014875" cy="3582000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>
            <a:off x="4269218" y="4149080"/>
            <a:ext cx="380310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6717101" y="4149080"/>
            <a:ext cx="380310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7482698" y="4149080"/>
            <a:ext cx="380310" cy="36004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內容版面配置區 2"/>
          <p:cNvSpPr txBox="1">
            <a:spLocks/>
          </p:cNvSpPr>
          <p:nvPr/>
        </p:nvSpPr>
        <p:spPr bwMode="auto">
          <a:xfrm>
            <a:off x="627982" y="1556792"/>
            <a:ext cx="8173118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Ø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anose="05000000000000000000" pitchFamily="2" charset="2"/>
              <a:buChar char="p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55000"/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TW" altLang="en-US" sz="2200" dirty="0"/>
              <a:t>拍照</a:t>
            </a:r>
            <a:r>
              <a:rPr lang="en-US" altLang="zh-TW" sz="2200" dirty="0"/>
              <a:t>:</a:t>
            </a:r>
            <a:r>
              <a:rPr lang="zh-TW" altLang="en-US" sz="2200" dirty="0"/>
              <a:t>可拍</a:t>
            </a:r>
            <a:r>
              <a:rPr lang="zh-TW" altLang="en-US" sz="2200" b="1" dirty="0"/>
              <a:t>五張</a:t>
            </a:r>
            <a:r>
              <a:rPr lang="zh-TW" altLang="en-US" sz="2200" dirty="0"/>
              <a:t>，不滿意可以按照片下方「垃圾桶圖示」</a:t>
            </a:r>
            <a:r>
              <a:rPr lang="zh-TW" altLang="en-US" sz="2200" dirty="0" smtClean="0"/>
              <a:t>刪除</a:t>
            </a:r>
            <a:endParaRPr lang="en-US" altLang="zh-TW" sz="22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200" dirty="0"/>
              <a:t>對每張照片可以按下「旋轉圖示」將照片左轉</a:t>
            </a:r>
            <a:r>
              <a:rPr lang="en-US" altLang="zh-TW" sz="2200" dirty="0"/>
              <a:t>90</a:t>
            </a:r>
            <a:r>
              <a:rPr lang="zh-TW" altLang="en-US" sz="2200" dirty="0" smtClean="0"/>
              <a:t>度</a:t>
            </a:r>
            <a:endParaRPr lang="en-US" altLang="zh-TW" sz="22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可以</a:t>
            </a:r>
            <a:r>
              <a:rPr lang="zh-TW" altLang="en-US" sz="2400" dirty="0"/>
              <a:t>按「向左圖示」或「向右圖示」來切換照片</a:t>
            </a: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endParaRPr lang="en-US" altLang="zh-TW" sz="2200" dirty="0"/>
          </a:p>
          <a:p>
            <a:pPr marL="514350" indent="-514350">
              <a:buFont typeface="+mj-lt"/>
              <a:buAutoNum type="arabicPeriod"/>
            </a:pP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sz="2400" dirty="0"/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400" kern="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77305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製作相片景點</a:t>
            </a:r>
            <a:r>
              <a:rPr lang="en-US" altLang="zh-TW" dirty="0"/>
              <a:t>(4)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/>
              <a:t>針對景點說明可以</a:t>
            </a:r>
            <a:r>
              <a:rPr lang="zh-TW" altLang="en-US" sz="2400" dirty="0" smtClean="0"/>
              <a:t>使用</a:t>
            </a:r>
            <a:r>
              <a:rPr lang="zh-TW" altLang="en-US" sz="2400" dirty="0"/>
              <a:t>「</a:t>
            </a:r>
            <a:r>
              <a:rPr lang="zh-TW" altLang="en-US" sz="2400" dirty="0" smtClean="0"/>
              <a:t>錄製</a:t>
            </a:r>
            <a:r>
              <a:rPr lang="zh-TW" altLang="en-US" sz="2400" dirty="0"/>
              <a:t>導覽</a:t>
            </a:r>
            <a:r>
              <a:rPr lang="zh-TW" altLang="en-US" sz="2400" dirty="0" smtClean="0"/>
              <a:t>解說」功能</a:t>
            </a:r>
            <a:r>
              <a:rPr lang="zh-TW" altLang="en-US" sz="2400" dirty="0"/>
              <a:t>來錄製景點</a:t>
            </a:r>
            <a:r>
              <a:rPr lang="zh-TW" altLang="en-US" sz="2400" dirty="0" smtClean="0"/>
              <a:t>解說，錄完可以選擇重錄或著刪除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13" name="向右箭號 12"/>
          <p:cNvSpPr/>
          <p:nvPr/>
        </p:nvSpPr>
        <p:spPr>
          <a:xfrm>
            <a:off x="5825900" y="4494182"/>
            <a:ext cx="501940" cy="247479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2757977" y="4494182"/>
            <a:ext cx="556491" cy="24389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3" y="2642349"/>
            <a:ext cx="2126250" cy="378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01" y="2585537"/>
            <a:ext cx="2126250" cy="378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0" y="2642349"/>
            <a:ext cx="2126250" cy="378000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1274509" y="3641767"/>
            <a:ext cx="1234682" cy="291264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380312" y="3573016"/>
            <a:ext cx="1285423" cy="576064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83541" r="30548" b="10599"/>
          <a:stretch/>
        </p:blipFill>
        <p:spPr>
          <a:xfrm>
            <a:off x="7230934" y="5733256"/>
            <a:ext cx="792089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製作相片景點</a:t>
            </a:r>
            <a:r>
              <a:rPr lang="en-US" altLang="zh-TW" dirty="0" smtClean="0"/>
              <a:t>(5)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39DE7-EAB0-4EB7-93B3-495B24BC6B88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900113" y="1557338"/>
            <a:ext cx="7912100" cy="4751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400" dirty="0" smtClean="0"/>
              <a:t>所有欄位都填完之後，可以按下最下方的「暫存」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    按鈕，將此景點儲存起來</a:t>
            </a:r>
            <a:endParaRPr lang="en-US" altLang="zh-TW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06" y="2542924"/>
            <a:ext cx="2126250" cy="378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42924"/>
            <a:ext cx="2126250" cy="37800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339752" y="5733256"/>
            <a:ext cx="432048" cy="36004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850606" y="3789040"/>
            <a:ext cx="21151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8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otrew201315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2808</TotalTime>
  <Words>2233</Words>
  <Application>Microsoft Office PowerPoint</Application>
  <PresentationFormat>如螢幕大小 (4:3)</PresentationFormat>
  <Paragraphs>309</Paragraphs>
  <Slides>61</Slides>
  <Notes>44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8" baseType="lpstr">
      <vt:lpstr>新細明體</vt:lpstr>
      <vt:lpstr>標楷體</vt:lpstr>
      <vt:lpstr>Arial</vt:lpstr>
      <vt:lpstr>Times New Roman</vt:lpstr>
      <vt:lpstr>Wingdings</vt:lpstr>
      <vt:lpstr>yotrew201315</vt:lpstr>
      <vt:lpstr>PhotoImpact</vt:lpstr>
      <vt:lpstr>DEH Make II</vt:lpstr>
      <vt:lpstr>Android版本</vt:lpstr>
      <vt:lpstr>DEH Make APP下載</vt:lpstr>
      <vt:lpstr>Introduction</vt:lpstr>
      <vt:lpstr>製作相片景點(1)</vt:lpstr>
      <vt:lpstr>製作相片景點(2)</vt:lpstr>
      <vt:lpstr>製作相片景點(3)</vt:lpstr>
      <vt:lpstr>製作相片景點(4)</vt:lpstr>
      <vt:lpstr>製作相片景點(5)</vt:lpstr>
      <vt:lpstr>製作聲音景點(1)</vt:lpstr>
      <vt:lpstr>製作聲音景點(2)</vt:lpstr>
      <vt:lpstr>製作聲音景點(3)</vt:lpstr>
      <vt:lpstr>製作聲音景點(4)</vt:lpstr>
      <vt:lpstr>製作聲音景點(5)</vt:lpstr>
      <vt:lpstr>製作影片景點(1)</vt:lpstr>
      <vt:lpstr>製作影片景點(2)</vt:lpstr>
      <vt:lpstr>製作影片景點(3)</vt:lpstr>
      <vt:lpstr>製作影片景點(4)</vt:lpstr>
      <vt:lpstr>製作聲音景點(5)</vt:lpstr>
      <vt:lpstr>修改相片/聲音/影片景點</vt:lpstr>
      <vt:lpstr>手動功能</vt:lpstr>
      <vt:lpstr>上傳景點</vt:lpstr>
      <vt:lpstr>分享</vt:lpstr>
      <vt:lpstr>分享</vt:lpstr>
      <vt:lpstr>前往DEH Mini II</vt:lpstr>
      <vt:lpstr>前往DEH Mini II</vt:lpstr>
      <vt:lpstr>建立群組</vt:lpstr>
      <vt:lpstr>編輯群組(只有組頭可編輯)</vt:lpstr>
      <vt:lpstr>申請加入群組</vt:lpstr>
      <vt:lpstr>邀請成員</vt:lpstr>
      <vt:lpstr>邀請成員</vt:lpstr>
      <vt:lpstr>查看通知並答覆</vt:lpstr>
      <vt:lpstr>查看通知並答覆</vt:lpstr>
      <vt:lpstr>iOS版本</vt:lpstr>
      <vt:lpstr>DEH Make II APP下載</vt:lpstr>
      <vt:lpstr>製作相片景點</vt:lpstr>
      <vt:lpstr>製作相片景點(1)</vt:lpstr>
      <vt:lpstr>製作相片景點(2)</vt:lpstr>
      <vt:lpstr>製作相片景點(3)</vt:lpstr>
      <vt:lpstr>製作相片景點(4)</vt:lpstr>
      <vt:lpstr>製作聲音景點(1)</vt:lpstr>
      <vt:lpstr>製作聲音景點(2)</vt:lpstr>
      <vt:lpstr>製作聲音景點(3)</vt:lpstr>
      <vt:lpstr>製作聲音景點(4)</vt:lpstr>
      <vt:lpstr>製作聲音景點(5)</vt:lpstr>
      <vt:lpstr>製作影片景點(1)</vt:lpstr>
      <vt:lpstr>製作影片景點(2)</vt:lpstr>
      <vt:lpstr>製作影片景點(3)</vt:lpstr>
      <vt:lpstr>製作影片景點(4)</vt:lpstr>
      <vt:lpstr>製作影片景點(5)</vt:lpstr>
      <vt:lpstr>上傳、修改及刪除景點</vt:lpstr>
      <vt:lpstr>上傳成功後分享景點</vt:lpstr>
      <vt:lpstr>查看景點</vt:lpstr>
      <vt:lpstr>帳號登入</vt:lpstr>
      <vt:lpstr>查看與管理群組功能</vt:lpstr>
      <vt:lpstr>建立群組</vt:lpstr>
      <vt:lpstr>編輯群組(只有組頭可編輯)</vt:lpstr>
      <vt:lpstr>申請加入群組</vt:lpstr>
      <vt:lpstr>編輯群組(只有組頭可編輯)</vt:lpstr>
      <vt:lpstr>查看通知並答覆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RD Meeting</dc:title>
  <dc:creator>yotrew</dc:creator>
  <cp:lastModifiedBy>Ray</cp:lastModifiedBy>
  <cp:revision>243</cp:revision>
  <cp:lastPrinted>2017-06-28T04:10:23Z</cp:lastPrinted>
  <dcterms:created xsi:type="dcterms:W3CDTF">2013-11-25T15:06:50Z</dcterms:created>
  <dcterms:modified xsi:type="dcterms:W3CDTF">2018-03-02T15:22:36Z</dcterms:modified>
</cp:coreProperties>
</file>